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1" r:id="rId1"/>
  </p:sldMasterIdLst>
  <p:sldIdLst>
    <p:sldId id="256" r:id="rId2"/>
    <p:sldId id="262" r:id="rId3"/>
    <p:sldId id="264" r:id="rId4"/>
    <p:sldId id="303" r:id="rId5"/>
    <p:sldId id="305" r:id="rId6"/>
    <p:sldId id="306" r:id="rId7"/>
    <p:sldId id="307" r:id="rId8"/>
    <p:sldId id="308" r:id="rId9"/>
    <p:sldId id="309" r:id="rId10"/>
    <p:sldId id="310" r:id="rId11"/>
    <p:sldId id="311" r:id="rId12"/>
    <p:sldId id="312" r:id="rId13"/>
    <p:sldId id="313" r:id="rId14"/>
    <p:sldId id="314" r:id="rId15"/>
    <p:sldId id="315" r:id="rId16"/>
    <p:sldId id="316" r:id="rId17"/>
    <p:sldId id="323" r:id="rId18"/>
    <p:sldId id="324" r:id="rId19"/>
    <p:sldId id="325" r:id="rId20"/>
    <p:sldId id="327" r:id="rId21"/>
    <p:sldId id="328" r:id="rId22"/>
    <p:sldId id="329" r:id="rId23"/>
    <p:sldId id="331"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8" d="100"/>
          <a:sy n="88" d="100"/>
        </p:scale>
        <p:origin x="466" y="5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8DB42BE7-61AC-4220-82AA-FC4544EDBF3A}" type="datetimeFigureOut">
              <a:rPr lang="en-US" smtClean="0"/>
              <a:t>9/17/2024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44A725-3F0A-4B8A-A126-E55C6FC413D8}" type="slidenum">
              <a:rPr lang="en-US" smtClean="0"/>
              <a:t>‹#›</a:t>
            </a:fld>
            <a:endParaRPr lang="en-US"/>
          </a:p>
        </p:txBody>
      </p:sp>
    </p:spTree>
    <p:extLst>
      <p:ext uri="{BB962C8B-B14F-4D97-AF65-F5344CB8AC3E}">
        <p14:creationId xmlns:p14="http://schemas.microsoft.com/office/powerpoint/2010/main" val="130701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DB42BE7-61AC-4220-82AA-FC4544EDBF3A}" type="datetimeFigureOut">
              <a:rPr lang="en-US" smtClean="0"/>
              <a:t>9/17/2024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44A725-3F0A-4B8A-A126-E55C6FC413D8}" type="slidenum">
              <a:rPr lang="en-US" smtClean="0"/>
              <a:t>‹#›</a:t>
            </a:fld>
            <a:endParaRPr lang="en-US"/>
          </a:p>
        </p:txBody>
      </p:sp>
    </p:spTree>
    <p:extLst>
      <p:ext uri="{BB962C8B-B14F-4D97-AF65-F5344CB8AC3E}">
        <p14:creationId xmlns:p14="http://schemas.microsoft.com/office/powerpoint/2010/main" val="14115449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DB42BE7-61AC-4220-82AA-FC4544EDBF3A}" type="datetimeFigureOut">
              <a:rPr lang="en-US" smtClean="0"/>
              <a:t>9/17/2024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44A725-3F0A-4B8A-A126-E55C6FC413D8}"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7770761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DB42BE7-61AC-4220-82AA-FC4544EDBF3A}" type="datetimeFigureOut">
              <a:rPr lang="en-US" smtClean="0"/>
              <a:t>9/17/2024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44A725-3F0A-4B8A-A126-E55C6FC413D8}" type="slidenum">
              <a:rPr lang="en-US" smtClean="0"/>
              <a:t>‹#›</a:t>
            </a:fld>
            <a:endParaRPr lang="en-US"/>
          </a:p>
        </p:txBody>
      </p:sp>
    </p:spTree>
    <p:extLst>
      <p:ext uri="{BB962C8B-B14F-4D97-AF65-F5344CB8AC3E}">
        <p14:creationId xmlns:p14="http://schemas.microsoft.com/office/powerpoint/2010/main" val="28276051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DB42BE7-61AC-4220-82AA-FC4544EDBF3A}" type="datetimeFigureOut">
              <a:rPr lang="en-US" smtClean="0"/>
              <a:t>9/17/2024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44A725-3F0A-4B8A-A126-E55C6FC413D8}"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5230573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DB42BE7-61AC-4220-82AA-FC4544EDBF3A}" type="datetimeFigureOut">
              <a:rPr lang="en-US" smtClean="0"/>
              <a:t>9/17/2024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44A725-3F0A-4B8A-A126-E55C6FC413D8}" type="slidenum">
              <a:rPr lang="en-US" smtClean="0"/>
              <a:t>‹#›</a:t>
            </a:fld>
            <a:endParaRPr lang="en-US"/>
          </a:p>
        </p:txBody>
      </p:sp>
    </p:spTree>
    <p:extLst>
      <p:ext uri="{BB962C8B-B14F-4D97-AF65-F5344CB8AC3E}">
        <p14:creationId xmlns:p14="http://schemas.microsoft.com/office/powerpoint/2010/main" val="37096511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DB42BE7-61AC-4220-82AA-FC4544EDBF3A}" type="datetimeFigureOut">
              <a:rPr lang="en-US" smtClean="0"/>
              <a:t>9/17/2024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44A725-3F0A-4B8A-A126-E55C6FC413D8}" type="slidenum">
              <a:rPr lang="en-US" smtClean="0"/>
              <a:t>‹#›</a:t>
            </a:fld>
            <a:endParaRPr lang="en-US"/>
          </a:p>
        </p:txBody>
      </p:sp>
    </p:spTree>
    <p:extLst>
      <p:ext uri="{BB962C8B-B14F-4D97-AF65-F5344CB8AC3E}">
        <p14:creationId xmlns:p14="http://schemas.microsoft.com/office/powerpoint/2010/main" val="32573267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DB42BE7-61AC-4220-82AA-FC4544EDBF3A}" type="datetimeFigureOut">
              <a:rPr lang="en-US" smtClean="0"/>
              <a:t>9/17/2024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44A725-3F0A-4B8A-A126-E55C6FC413D8}" type="slidenum">
              <a:rPr lang="en-US" smtClean="0"/>
              <a:t>‹#›</a:t>
            </a:fld>
            <a:endParaRPr lang="en-US"/>
          </a:p>
        </p:txBody>
      </p:sp>
    </p:spTree>
    <p:extLst>
      <p:ext uri="{BB962C8B-B14F-4D97-AF65-F5344CB8AC3E}">
        <p14:creationId xmlns:p14="http://schemas.microsoft.com/office/powerpoint/2010/main" val="29534389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DB42BE7-61AC-4220-82AA-FC4544EDBF3A}" type="datetimeFigureOut">
              <a:rPr lang="en-US" smtClean="0"/>
              <a:t>9/17/2024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44A725-3F0A-4B8A-A126-E55C6FC413D8}" type="slidenum">
              <a:rPr lang="en-US" smtClean="0"/>
              <a:t>‹#›</a:t>
            </a:fld>
            <a:endParaRPr lang="en-US"/>
          </a:p>
        </p:txBody>
      </p:sp>
    </p:spTree>
    <p:extLst>
      <p:ext uri="{BB962C8B-B14F-4D97-AF65-F5344CB8AC3E}">
        <p14:creationId xmlns:p14="http://schemas.microsoft.com/office/powerpoint/2010/main" val="11239250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DB42BE7-61AC-4220-82AA-FC4544EDBF3A}" type="datetimeFigureOut">
              <a:rPr lang="en-US" smtClean="0"/>
              <a:t>9/17/2024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44A725-3F0A-4B8A-A126-E55C6FC413D8}" type="slidenum">
              <a:rPr lang="en-US" smtClean="0"/>
              <a:t>‹#›</a:t>
            </a:fld>
            <a:endParaRPr lang="en-US"/>
          </a:p>
        </p:txBody>
      </p:sp>
    </p:spTree>
    <p:extLst>
      <p:ext uri="{BB962C8B-B14F-4D97-AF65-F5344CB8AC3E}">
        <p14:creationId xmlns:p14="http://schemas.microsoft.com/office/powerpoint/2010/main" val="33850946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8DB42BE7-61AC-4220-82AA-FC4544EDBF3A}" type="datetimeFigureOut">
              <a:rPr lang="en-US" smtClean="0"/>
              <a:t>9/17/2024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444A725-3F0A-4B8A-A126-E55C6FC413D8}" type="slidenum">
              <a:rPr lang="en-US" smtClean="0"/>
              <a:t>‹#›</a:t>
            </a:fld>
            <a:endParaRPr lang="en-US"/>
          </a:p>
        </p:txBody>
      </p:sp>
    </p:spTree>
    <p:extLst>
      <p:ext uri="{BB962C8B-B14F-4D97-AF65-F5344CB8AC3E}">
        <p14:creationId xmlns:p14="http://schemas.microsoft.com/office/powerpoint/2010/main" val="32657885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DB42BE7-61AC-4220-82AA-FC4544EDBF3A}" type="datetimeFigureOut">
              <a:rPr lang="en-US" smtClean="0"/>
              <a:t>9/17/2024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444A725-3F0A-4B8A-A126-E55C6FC413D8}" type="slidenum">
              <a:rPr lang="en-US" smtClean="0"/>
              <a:t>‹#›</a:t>
            </a:fld>
            <a:endParaRPr lang="en-US"/>
          </a:p>
        </p:txBody>
      </p:sp>
    </p:spTree>
    <p:extLst>
      <p:ext uri="{BB962C8B-B14F-4D97-AF65-F5344CB8AC3E}">
        <p14:creationId xmlns:p14="http://schemas.microsoft.com/office/powerpoint/2010/main" val="34461222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8DB42BE7-61AC-4220-82AA-FC4544EDBF3A}" type="datetimeFigureOut">
              <a:rPr lang="en-US" smtClean="0"/>
              <a:t>9/17/2024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444A725-3F0A-4B8A-A126-E55C6FC413D8}" type="slidenum">
              <a:rPr lang="en-US" smtClean="0"/>
              <a:t>‹#›</a:t>
            </a:fld>
            <a:endParaRPr lang="en-US"/>
          </a:p>
        </p:txBody>
      </p:sp>
    </p:spTree>
    <p:extLst>
      <p:ext uri="{BB962C8B-B14F-4D97-AF65-F5344CB8AC3E}">
        <p14:creationId xmlns:p14="http://schemas.microsoft.com/office/powerpoint/2010/main" val="26735149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DB42BE7-61AC-4220-82AA-FC4544EDBF3A}" type="datetimeFigureOut">
              <a:rPr lang="en-US" smtClean="0"/>
              <a:t>9/17/2024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444A725-3F0A-4B8A-A126-E55C6FC413D8}" type="slidenum">
              <a:rPr lang="en-US" smtClean="0"/>
              <a:t>‹#›</a:t>
            </a:fld>
            <a:endParaRPr lang="en-US"/>
          </a:p>
        </p:txBody>
      </p:sp>
    </p:spTree>
    <p:extLst>
      <p:ext uri="{BB962C8B-B14F-4D97-AF65-F5344CB8AC3E}">
        <p14:creationId xmlns:p14="http://schemas.microsoft.com/office/powerpoint/2010/main" val="9705619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DB42BE7-61AC-4220-82AA-FC4544EDBF3A}" type="datetimeFigureOut">
              <a:rPr lang="en-US" smtClean="0"/>
              <a:t>9/17/2024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444A725-3F0A-4B8A-A126-E55C6FC413D8}" type="slidenum">
              <a:rPr lang="en-US" smtClean="0"/>
              <a:t>‹#›</a:t>
            </a:fld>
            <a:endParaRPr lang="en-US"/>
          </a:p>
        </p:txBody>
      </p:sp>
    </p:spTree>
    <p:extLst>
      <p:ext uri="{BB962C8B-B14F-4D97-AF65-F5344CB8AC3E}">
        <p14:creationId xmlns:p14="http://schemas.microsoft.com/office/powerpoint/2010/main" val="22725570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444A725-3F0A-4B8A-A126-E55C6FC413D8}" type="slidenum">
              <a:rPr lang="en-US" smtClean="0"/>
              <a:t>‹#›</a:t>
            </a:fld>
            <a:endParaRPr lang="en-US"/>
          </a:p>
        </p:txBody>
      </p:sp>
      <p:sp>
        <p:nvSpPr>
          <p:cNvPr id="5" name="Date Placeholder 4"/>
          <p:cNvSpPr>
            <a:spLocks noGrp="1"/>
          </p:cNvSpPr>
          <p:nvPr>
            <p:ph type="dt" sz="half" idx="10"/>
          </p:nvPr>
        </p:nvSpPr>
        <p:spPr/>
        <p:txBody>
          <a:bodyPr/>
          <a:lstStyle/>
          <a:p>
            <a:fld id="{8DB42BE7-61AC-4220-82AA-FC4544EDBF3A}" type="datetimeFigureOut">
              <a:rPr lang="en-US" smtClean="0"/>
              <a:t>9/17/2024</a:t>
            </a:fld>
            <a:endParaRPr lang="en-US"/>
          </a:p>
        </p:txBody>
      </p:sp>
    </p:spTree>
    <p:extLst>
      <p:ext uri="{BB962C8B-B14F-4D97-AF65-F5344CB8AC3E}">
        <p14:creationId xmlns:p14="http://schemas.microsoft.com/office/powerpoint/2010/main" val="29276040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8DB42BE7-61AC-4220-82AA-FC4544EDBF3A}" type="datetimeFigureOut">
              <a:rPr lang="en-US" smtClean="0"/>
              <a:t>9/17/2024</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1444A725-3F0A-4B8A-A126-E55C6FC413D8}" type="slidenum">
              <a:rPr lang="en-US" smtClean="0"/>
              <a:t>‹#›</a:t>
            </a:fld>
            <a:endParaRPr lang="en-US"/>
          </a:p>
        </p:txBody>
      </p:sp>
    </p:spTree>
    <p:extLst>
      <p:ext uri="{BB962C8B-B14F-4D97-AF65-F5344CB8AC3E}">
        <p14:creationId xmlns:p14="http://schemas.microsoft.com/office/powerpoint/2010/main" val="3293277293"/>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 id="2147483723" r:id="rId12"/>
    <p:sldLayoutId id="2147483724" r:id="rId13"/>
    <p:sldLayoutId id="2147483725" r:id="rId14"/>
    <p:sldLayoutId id="2147483726" r:id="rId15"/>
    <p:sldLayoutId id="2147483727"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E9B0366-7402-42C2-BFE0-98039C725861}"/>
              </a:ext>
            </a:extLst>
          </p:cNvPr>
          <p:cNvSpPr>
            <a:spLocks noGrp="1"/>
          </p:cNvSpPr>
          <p:nvPr>
            <p:ph type="ctrTitle"/>
          </p:nvPr>
        </p:nvSpPr>
        <p:spPr/>
        <p:txBody>
          <a:bodyPr>
            <a:normAutofit fontScale="90000"/>
          </a:bodyPr>
          <a:lstStyle/>
          <a:p>
            <a:r>
              <a:rPr lang="ro-RO" dirty="0" smtClean="0">
                <a:ln w="12700">
                  <a:solidFill>
                    <a:schemeClr val="accent1"/>
                  </a:solidFill>
                  <a:prstDash val="solid"/>
                </a:ln>
                <a:solidFill>
                  <a:schemeClr val="bg1"/>
                </a:solidFill>
                <a:effectLst>
                  <a:outerShdw dist="38100" dir="2640000" algn="bl" rotWithShape="0">
                    <a:schemeClr val="accent1"/>
                  </a:outerShdw>
                </a:effectLst>
              </a:rPr>
              <a:t/>
            </a:r>
            <a:br>
              <a:rPr lang="ro-RO" dirty="0" smtClean="0">
                <a:ln w="12700">
                  <a:solidFill>
                    <a:schemeClr val="accent1"/>
                  </a:solidFill>
                  <a:prstDash val="solid"/>
                </a:ln>
                <a:solidFill>
                  <a:schemeClr val="bg1"/>
                </a:solidFill>
                <a:effectLst>
                  <a:outerShdw dist="38100" dir="2640000" algn="bl" rotWithShape="0">
                    <a:schemeClr val="accent1"/>
                  </a:outerShdw>
                </a:effectLst>
              </a:rPr>
            </a:br>
            <a:r>
              <a:rPr lang="ro-RO" dirty="0">
                <a:ln w="12700">
                  <a:solidFill>
                    <a:schemeClr val="accent1"/>
                  </a:solidFill>
                  <a:prstDash val="solid"/>
                </a:ln>
                <a:solidFill>
                  <a:schemeClr val="bg1"/>
                </a:solidFill>
                <a:effectLst>
                  <a:outerShdw dist="38100" dir="2640000" algn="bl" rotWithShape="0">
                    <a:schemeClr val="accent1"/>
                  </a:outerShdw>
                </a:effectLst>
              </a:rPr>
              <a:t/>
            </a:r>
            <a:br>
              <a:rPr lang="ro-RO" dirty="0">
                <a:ln w="12700">
                  <a:solidFill>
                    <a:schemeClr val="accent1"/>
                  </a:solidFill>
                  <a:prstDash val="solid"/>
                </a:ln>
                <a:solidFill>
                  <a:schemeClr val="bg1"/>
                </a:solidFill>
                <a:effectLst>
                  <a:outerShdw dist="38100" dir="2640000" algn="bl" rotWithShape="0">
                    <a:schemeClr val="accent1"/>
                  </a:outerShdw>
                </a:effectLst>
              </a:rPr>
            </a:br>
            <a:r>
              <a:rPr lang="ro-RO" dirty="0" smtClean="0">
                <a:ln w="12700">
                  <a:solidFill>
                    <a:schemeClr val="accent1"/>
                  </a:solidFill>
                  <a:prstDash val="solid"/>
                </a:ln>
                <a:solidFill>
                  <a:schemeClr val="bg1"/>
                </a:solidFill>
                <a:effectLst>
                  <a:outerShdw dist="38100" dir="2640000" algn="bl" rotWithShape="0">
                    <a:schemeClr val="accent1"/>
                  </a:outerShdw>
                </a:effectLst>
              </a:rPr>
              <a:t/>
            </a:r>
            <a:br>
              <a:rPr lang="ro-RO" dirty="0" smtClean="0">
                <a:ln w="12700">
                  <a:solidFill>
                    <a:schemeClr val="accent1"/>
                  </a:solidFill>
                  <a:prstDash val="solid"/>
                </a:ln>
                <a:solidFill>
                  <a:schemeClr val="bg1"/>
                </a:solidFill>
                <a:effectLst>
                  <a:outerShdw dist="38100" dir="2640000" algn="bl" rotWithShape="0">
                    <a:schemeClr val="accent1"/>
                  </a:outerShdw>
                </a:effectLst>
              </a:rPr>
            </a:br>
            <a:r>
              <a:rPr lang="ro-RO" dirty="0">
                <a:ln w="12700">
                  <a:solidFill>
                    <a:schemeClr val="accent1"/>
                  </a:solidFill>
                  <a:prstDash val="solid"/>
                </a:ln>
                <a:solidFill>
                  <a:schemeClr val="bg1"/>
                </a:solidFill>
                <a:effectLst>
                  <a:outerShdw dist="38100" dir="2640000" algn="bl" rotWithShape="0">
                    <a:schemeClr val="accent1"/>
                  </a:outerShdw>
                </a:effectLst>
              </a:rPr>
              <a:t/>
            </a:r>
            <a:br>
              <a:rPr lang="ro-RO" dirty="0">
                <a:ln w="12700">
                  <a:solidFill>
                    <a:schemeClr val="accent1"/>
                  </a:solidFill>
                  <a:prstDash val="solid"/>
                </a:ln>
                <a:solidFill>
                  <a:schemeClr val="bg1"/>
                </a:solidFill>
                <a:effectLst>
                  <a:outerShdw dist="38100" dir="2640000" algn="bl" rotWithShape="0">
                    <a:schemeClr val="accent1"/>
                  </a:outerShdw>
                </a:effectLst>
              </a:rPr>
            </a:br>
            <a:endParaRPr lang="en-US" dirty="0"/>
          </a:p>
        </p:txBody>
      </p:sp>
      <p:sp>
        <p:nvSpPr>
          <p:cNvPr id="3" name="Subtitle 2">
            <a:extLst>
              <a:ext uri="{FF2B5EF4-FFF2-40B4-BE49-F238E27FC236}">
                <a16:creationId xmlns="" xmlns:a16="http://schemas.microsoft.com/office/drawing/2014/main" id="{89159B08-B50E-4B8D-AAAE-08DBA66E99D2}"/>
              </a:ext>
            </a:extLst>
          </p:cNvPr>
          <p:cNvSpPr>
            <a:spLocks noGrp="1"/>
          </p:cNvSpPr>
          <p:nvPr>
            <p:ph type="subTitle" idx="1"/>
          </p:nvPr>
        </p:nvSpPr>
        <p:spPr>
          <a:xfrm>
            <a:off x="1524000" y="1634067"/>
            <a:ext cx="9144000" cy="3623733"/>
          </a:xfrm>
        </p:spPr>
        <p:txBody>
          <a:bodyPr>
            <a:normAutofit fontScale="92500" lnSpcReduction="10000"/>
          </a:bodyPr>
          <a:lstStyle/>
          <a:p>
            <a:pPr algn="ctr"/>
            <a:r>
              <a:rPr lang="ro-RO" sz="4000" dirty="0">
                <a:ln w="12700">
                  <a:solidFill>
                    <a:schemeClr val="accent1"/>
                  </a:solidFill>
                  <a:prstDash val="solid"/>
                </a:ln>
                <a:solidFill>
                  <a:schemeClr val="tx1"/>
                </a:solidFill>
                <a:effectLst>
                  <a:outerShdw dist="38100" dir="2640000" algn="bl" rotWithShape="0">
                    <a:schemeClr val="accent1"/>
                  </a:outerShdw>
                </a:effectLst>
              </a:rPr>
              <a:t>ÎNTÂLNIREA DE LUCRU A</a:t>
            </a:r>
            <a:r>
              <a:rPr lang="en-US" sz="4000" dirty="0">
                <a:ln w="12700">
                  <a:solidFill>
                    <a:schemeClr val="accent1"/>
                  </a:solidFill>
                  <a:prstDash val="solid"/>
                </a:ln>
                <a:solidFill>
                  <a:schemeClr val="tx1"/>
                </a:solidFill>
                <a:effectLst>
                  <a:outerShdw dist="38100" dir="2640000" algn="bl" rotWithShape="0">
                    <a:schemeClr val="accent1"/>
                  </a:outerShdw>
                </a:effectLst>
              </a:rPr>
              <a:t/>
            </a:r>
            <a:br>
              <a:rPr lang="en-US" sz="4000" dirty="0">
                <a:ln w="12700">
                  <a:solidFill>
                    <a:schemeClr val="accent1"/>
                  </a:solidFill>
                  <a:prstDash val="solid"/>
                </a:ln>
                <a:solidFill>
                  <a:schemeClr val="tx1"/>
                </a:solidFill>
                <a:effectLst>
                  <a:outerShdw dist="38100" dir="2640000" algn="bl" rotWithShape="0">
                    <a:schemeClr val="accent1"/>
                  </a:outerShdw>
                </a:effectLst>
              </a:rPr>
            </a:br>
            <a:r>
              <a:rPr lang="ro-RO" sz="4000" dirty="0" smtClean="0">
                <a:ln w="12700">
                  <a:solidFill>
                    <a:schemeClr val="accent1"/>
                  </a:solidFill>
                  <a:prstDash val="solid"/>
                </a:ln>
                <a:solidFill>
                  <a:schemeClr val="tx1"/>
                </a:solidFill>
                <a:effectLst>
                  <a:outerShdw dist="38100" dir="2640000" algn="bl" rotWithShape="0">
                    <a:schemeClr val="accent1"/>
                  </a:outerShdw>
                </a:effectLst>
              </a:rPr>
              <a:t>COORDONATORILOR DE PROIECTE ȘI PROGRAME EDUCATIVE ȘCOLARE ȘI EXTRAȘCOLARE</a:t>
            </a:r>
            <a:r>
              <a:rPr lang="en-US" sz="4000" dirty="0">
                <a:ln w="12700">
                  <a:solidFill>
                    <a:schemeClr val="accent1"/>
                  </a:solidFill>
                  <a:prstDash val="solid"/>
                </a:ln>
                <a:solidFill>
                  <a:schemeClr val="tx1"/>
                </a:solidFill>
                <a:effectLst>
                  <a:outerShdw dist="38100" dir="2640000" algn="bl" rotWithShape="0">
                    <a:schemeClr val="accent1"/>
                  </a:outerShdw>
                </a:effectLst>
              </a:rPr>
              <a:t/>
            </a:r>
            <a:br>
              <a:rPr lang="en-US" sz="4000" dirty="0">
                <a:ln w="12700">
                  <a:solidFill>
                    <a:schemeClr val="accent1"/>
                  </a:solidFill>
                  <a:prstDash val="solid"/>
                </a:ln>
                <a:solidFill>
                  <a:schemeClr val="tx1"/>
                </a:solidFill>
                <a:effectLst>
                  <a:outerShdw dist="38100" dir="2640000" algn="bl" rotWithShape="0">
                    <a:schemeClr val="accent1"/>
                  </a:outerShdw>
                </a:effectLst>
              </a:rPr>
            </a:br>
            <a:r>
              <a:rPr lang="ro-RO" sz="4000" dirty="0" smtClean="0">
                <a:ln w="12700">
                  <a:solidFill>
                    <a:schemeClr val="accent1"/>
                  </a:solidFill>
                  <a:prstDash val="solid"/>
                </a:ln>
                <a:solidFill>
                  <a:schemeClr val="tx1"/>
                </a:solidFill>
                <a:effectLst>
                  <a:outerShdw dist="38100" dir="2640000" algn="bl" rotWithShape="0">
                    <a:schemeClr val="accent1"/>
                  </a:outerShdw>
                </a:effectLst>
              </a:rPr>
              <a:t>20</a:t>
            </a:r>
            <a:r>
              <a:rPr lang="ro-RO" sz="4000" dirty="0" smtClean="0">
                <a:ln w="12700">
                  <a:solidFill>
                    <a:schemeClr val="accent1"/>
                  </a:solidFill>
                  <a:prstDash val="solid"/>
                </a:ln>
                <a:solidFill>
                  <a:schemeClr val="tx1"/>
                </a:solidFill>
                <a:effectLst>
                  <a:outerShdw dist="38100" dir="2640000" algn="bl" rotWithShape="0">
                    <a:schemeClr val="accent1"/>
                  </a:outerShdw>
                </a:effectLst>
              </a:rPr>
              <a:t>.09.2024</a:t>
            </a:r>
            <a:endParaRPr lang="ro-RO" sz="4000" dirty="0" smtClean="0">
              <a:ln w="12700">
                <a:solidFill>
                  <a:schemeClr val="accent1"/>
                </a:solidFill>
                <a:prstDash val="solid"/>
              </a:ln>
              <a:solidFill>
                <a:schemeClr val="tx1"/>
              </a:solidFill>
              <a:effectLst>
                <a:outerShdw dist="38100" dir="2640000" algn="bl" rotWithShape="0">
                  <a:schemeClr val="accent1"/>
                </a:outerShdw>
              </a:effectLst>
            </a:endParaRPr>
          </a:p>
          <a:p>
            <a:pPr algn="ctr"/>
            <a:r>
              <a:rPr lang="ro-RO" sz="4000" dirty="0" smtClean="0">
                <a:ln w="12700">
                  <a:solidFill>
                    <a:schemeClr val="accent1"/>
                  </a:solidFill>
                  <a:prstDash val="solid"/>
                </a:ln>
                <a:solidFill>
                  <a:schemeClr val="tx1"/>
                </a:solidFill>
                <a:effectLst>
                  <a:outerShdw dist="38100" dir="2640000" algn="bl" rotWithShape="0">
                    <a:schemeClr val="accent1"/>
                  </a:outerShdw>
                </a:effectLst>
              </a:rPr>
              <a:t> 12:00-14.00</a:t>
            </a:r>
            <a:r>
              <a:rPr lang="en-US" dirty="0">
                <a:ln w="12700">
                  <a:solidFill>
                    <a:schemeClr val="accent1"/>
                  </a:solidFill>
                  <a:prstDash val="solid"/>
                </a:ln>
                <a:solidFill>
                  <a:schemeClr val="accent5">
                    <a:lumMod val="60000"/>
                    <a:lumOff val="40000"/>
                  </a:schemeClr>
                </a:solidFill>
                <a:effectLst>
                  <a:outerShdw dist="38100" dir="2640000" algn="bl" rotWithShape="0">
                    <a:schemeClr val="accent1"/>
                  </a:outerShdw>
                </a:effectLst>
              </a:rPr>
              <a:t/>
            </a:r>
            <a:br>
              <a:rPr lang="en-US" dirty="0">
                <a:ln w="12700">
                  <a:solidFill>
                    <a:schemeClr val="accent1"/>
                  </a:solidFill>
                  <a:prstDash val="solid"/>
                </a:ln>
                <a:solidFill>
                  <a:schemeClr val="accent5">
                    <a:lumMod val="60000"/>
                    <a:lumOff val="40000"/>
                  </a:schemeClr>
                </a:solidFill>
                <a:effectLst>
                  <a:outerShdw dist="38100" dir="2640000" algn="bl" rotWithShape="0">
                    <a:schemeClr val="accent1"/>
                  </a:outerShdw>
                </a:effectLst>
              </a:rPr>
            </a:br>
            <a:endParaRPr lang="en-US" dirty="0"/>
          </a:p>
        </p:txBody>
      </p:sp>
    </p:spTree>
    <p:extLst>
      <p:ext uri="{BB962C8B-B14F-4D97-AF65-F5344CB8AC3E}">
        <p14:creationId xmlns:p14="http://schemas.microsoft.com/office/powerpoint/2010/main" val="13305025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8897" y="548680"/>
            <a:ext cx="10157354" cy="924520"/>
          </a:xfrm>
          <a:solidFill>
            <a:schemeClr val="accent2">
              <a:lumMod val="40000"/>
              <a:lumOff val="60000"/>
            </a:schemeClr>
          </a:solidFill>
        </p:spPr>
        <p:txBody>
          <a:bodyPr>
            <a:normAutofit/>
          </a:bodyPr>
          <a:lstStyle/>
          <a:p>
            <a:pPr>
              <a:lnSpc>
                <a:spcPct val="100000"/>
              </a:lnSpc>
            </a:pPr>
            <a:r>
              <a:rPr lang="en-US" altLang="ro-RO" sz="2800" b="1" dirty="0" err="1">
                <a:solidFill>
                  <a:schemeClr val="tx1"/>
                </a:solidFill>
                <a:latin typeface="Trebuchet MS" panose="020B0603020202020204" pitchFamily="34" charset="0"/>
                <a:cs typeface="Arial" panose="020B0604020202020204" pitchFamily="34" charset="0"/>
              </a:rPr>
              <a:t>Portofoliul</a:t>
            </a:r>
            <a:r>
              <a:rPr lang="ro-RO" altLang="ro-RO" sz="2800" b="1" dirty="0">
                <a:solidFill>
                  <a:schemeClr val="tx1"/>
                </a:solidFill>
                <a:latin typeface="Trebuchet MS" panose="020B0603020202020204" pitchFamily="34" charset="0"/>
                <a:cs typeface="Arial" panose="020B0604020202020204" pitchFamily="34" charset="0"/>
              </a:rPr>
              <a:t> </a:t>
            </a:r>
            <a:r>
              <a:rPr lang="en-US" altLang="ro-RO" sz="2800" b="1" dirty="0" err="1">
                <a:solidFill>
                  <a:schemeClr val="tx1"/>
                </a:solidFill>
                <a:latin typeface="Trebuchet MS" panose="020B0603020202020204" pitchFamily="34" charset="0"/>
                <a:cs typeface="Arial" panose="020B0604020202020204" pitchFamily="34" charset="0"/>
              </a:rPr>
              <a:t>inspectorului</a:t>
            </a:r>
            <a:r>
              <a:rPr lang="en-US" altLang="ro-RO" sz="2800" b="1" dirty="0">
                <a:solidFill>
                  <a:schemeClr val="tx1"/>
                </a:solidFill>
                <a:latin typeface="Trebuchet MS" panose="020B0603020202020204" pitchFamily="34" charset="0"/>
                <a:cs typeface="Arial" panose="020B0604020202020204" pitchFamily="34" charset="0"/>
              </a:rPr>
              <a:t> </a:t>
            </a:r>
            <a:r>
              <a:rPr lang="ro-RO" altLang="ro-RO" sz="2800" b="1" dirty="0">
                <a:solidFill>
                  <a:schemeClr val="tx1"/>
                </a:solidFill>
                <a:latin typeface="Trebuchet MS" panose="020B0603020202020204" pitchFamily="34" charset="0"/>
                <a:cs typeface="Arial" panose="020B0604020202020204" pitchFamily="34" charset="0"/>
              </a:rPr>
              <a:t>școlar</a:t>
            </a:r>
          </a:p>
        </p:txBody>
      </p:sp>
      <p:sp>
        <p:nvSpPr>
          <p:cNvPr id="3" name="Content Placeholder 2"/>
          <p:cNvSpPr>
            <a:spLocks noGrp="1"/>
          </p:cNvSpPr>
          <p:nvPr>
            <p:ph idx="1"/>
          </p:nvPr>
        </p:nvSpPr>
        <p:spPr/>
        <p:txBody>
          <a:bodyPr>
            <a:normAutofit fontScale="47500" lnSpcReduction="20000"/>
          </a:bodyPr>
          <a:lstStyle/>
          <a:p>
            <a:pPr>
              <a:lnSpc>
                <a:spcPct val="100000"/>
              </a:lnSpc>
              <a:spcBef>
                <a:spcPts val="600"/>
              </a:spcBef>
              <a:buNone/>
            </a:pPr>
            <a:r>
              <a:rPr lang="en-US" altLang="ro-RO" dirty="0">
                <a:latin typeface="Trebuchet MS" panose="020B0603020202020204" pitchFamily="34" charset="0"/>
                <a:cs typeface="Arial" panose="020B0604020202020204" pitchFamily="34" charset="0"/>
              </a:rPr>
              <a:t>1. </a:t>
            </a:r>
            <a:r>
              <a:rPr lang="ro-RO" altLang="ro-RO" sz="2900" dirty="0" err="1">
                <a:latin typeface="Trebuchet MS" panose="020B0603020202020204" pitchFamily="34" charset="0"/>
                <a:cs typeface="Arial" panose="020B0604020202020204" pitchFamily="34" charset="0"/>
              </a:rPr>
              <a:t>Fişa</a:t>
            </a:r>
            <a:r>
              <a:rPr lang="ro-RO" altLang="ro-RO" sz="2900" dirty="0">
                <a:latin typeface="Trebuchet MS" panose="020B0603020202020204" pitchFamily="34" charset="0"/>
                <a:cs typeface="Arial" panose="020B0604020202020204" pitchFamily="34" charset="0"/>
              </a:rPr>
              <a:t> postului </a:t>
            </a:r>
            <a:r>
              <a:rPr lang="ro-RO" altLang="ro-RO" sz="2900" dirty="0" err="1">
                <a:latin typeface="Trebuchet MS" panose="020B0603020202020204" pitchFamily="34" charset="0"/>
                <a:cs typeface="Arial" panose="020B0604020202020204" pitchFamily="34" charset="0"/>
              </a:rPr>
              <a:t>operaţionalizată</a:t>
            </a:r>
            <a:r>
              <a:rPr lang="ro-RO" altLang="ro-RO" sz="2900" dirty="0">
                <a:latin typeface="Trebuchet MS" panose="020B0603020202020204" pitchFamily="34" charset="0"/>
                <a:cs typeface="Arial" panose="020B0604020202020204" pitchFamily="34" charset="0"/>
              </a:rPr>
              <a:t>. Curriculum vitae</a:t>
            </a:r>
            <a:endParaRPr lang="en-US" altLang="ro-RO" sz="2900" dirty="0">
              <a:latin typeface="Trebuchet MS" panose="020B0603020202020204" pitchFamily="34" charset="0"/>
              <a:cs typeface="Arial" panose="020B0604020202020204" pitchFamily="34" charset="0"/>
            </a:endParaRPr>
          </a:p>
          <a:p>
            <a:pPr>
              <a:lnSpc>
                <a:spcPct val="100000"/>
              </a:lnSpc>
              <a:spcBef>
                <a:spcPts val="600"/>
              </a:spcBef>
              <a:buNone/>
            </a:pPr>
            <a:r>
              <a:rPr lang="en-US" altLang="ro-RO" sz="2900" dirty="0">
                <a:latin typeface="Trebuchet MS" panose="020B0603020202020204" pitchFamily="34" charset="0"/>
                <a:cs typeface="Arial" panose="020B0604020202020204" pitchFamily="34" charset="0"/>
              </a:rPr>
              <a:t>2. </a:t>
            </a:r>
            <a:r>
              <a:rPr lang="ro-RO" altLang="ro-RO" sz="2900" dirty="0">
                <a:latin typeface="Trebuchet MS" panose="020B0603020202020204" pitchFamily="34" charset="0"/>
                <a:cs typeface="Arial" panose="020B0604020202020204" pitchFamily="34" charset="0"/>
              </a:rPr>
              <a:t>Banca de date  I</a:t>
            </a:r>
            <a:r>
              <a:rPr lang="en-US" altLang="ro-RO" sz="2900" dirty="0">
                <a:latin typeface="Trebuchet MS" panose="020B0603020202020204" pitchFamily="34" charset="0"/>
                <a:cs typeface="Arial" panose="020B0604020202020204" pitchFamily="34" charset="0"/>
              </a:rPr>
              <a:t>:</a:t>
            </a:r>
            <a:r>
              <a:rPr lang="ro-RO" altLang="ro-RO" sz="2900" dirty="0">
                <a:latin typeface="Trebuchet MS" panose="020B0603020202020204" pitchFamily="34" charset="0"/>
                <a:cs typeface="Arial" panose="020B0604020202020204" pitchFamily="34" charset="0"/>
              </a:rPr>
              <a:t> norme, </a:t>
            </a:r>
            <a:r>
              <a:rPr lang="ro-RO" altLang="ro-RO" sz="2900" dirty="0" err="1">
                <a:latin typeface="Trebuchet MS" panose="020B0603020202020204" pitchFamily="34" charset="0"/>
                <a:cs typeface="Arial" panose="020B0604020202020204" pitchFamily="34" charset="0"/>
              </a:rPr>
              <a:t>instrucţiuni</a:t>
            </a:r>
            <a:r>
              <a:rPr lang="ro-RO" altLang="ro-RO" sz="2900" dirty="0">
                <a:latin typeface="Trebuchet MS" panose="020B0603020202020204" pitchFamily="34" charset="0"/>
                <a:cs typeface="Arial" panose="020B0604020202020204" pitchFamily="34" charset="0"/>
              </a:rPr>
              <a:t>, regulamente, programa de </a:t>
            </a:r>
            <a:r>
              <a:rPr lang="en-US" altLang="ro-RO" sz="2900" dirty="0">
                <a:latin typeface="Trebuchet MS" panose="020B0603020202020204" pitchFamily="34" charset="0"/>
                <a:cs typeface="Arial" panose="020B0604020202020204" pitchFamily="34" charset="0"/>
              </a:rPr>
              <a:t> b</a:t>
            </a:r>
            <a:r>
              <a:rPr lang="ro-RO" altLang="ro-RO" sz="2900" dirty="0" err="1">
                <a:latin typeface="Trebuchet MS" panose="020B0603020202020204" pitchFamily="34" charset="0"/>
                <a:cs typeface="Arial" panose="020B0604020202020204" pitchFamily="34" charset="0"/>
              </a:rPr>
              <a:t>acalaureat</a:t>
            </a:r>
            <a:r>
              <a:rPr lang="ro-RO" altLang="ro-RO" sz="2900" dirty="0">
                <a:latin typeface="Trebuchet MS" panose="020B0603020202020204" pitchFamily="34" charset="0"/>
                <a:cs typeface="Arial" panose="020B0604020202020204" pitchFamily="34" charset="0"/>
              </a:rPr>
              <a:t>, planuri-cadru, programe </a:t>
            </a:r>
            <a:r>
              <a:rPr lang="ro-RO" altLang="ro-RO" sz="2900" dirty="0" err="1">
                <a:latin typeface="Trebuchet MS" panose="020B0603020202020204" pitchFamily="34" charset="0"/>
                <a:cs typeface="Arial" panose="020B0604020202020204" pitchFamily="34" charset="0"/>
              </a:rPr>
              <a:t>şcolare</a:t>
            </a:r>
            <a:r>
              <a:rPr lang="ro-RO" altLang="ro-RO" sz="2900" dirty="0">
                <a:latin typeface="Trebuchet MS" panose="020B0603020202020204" pitchFamily="34" charset="0"/>
                <a:cs typeface="Arial" panose="020B0604020202020204" pitchFamily="34" charset="0"/>
              </a:rPr>
              <a:t>, manuale </a:t>
            </a:r>
            <a:r>
              <a:rPr lang="ro-RO" altLang="ro-RO" sz="2900" dirty="0" err="1">
                <a:latin typeface="Trebuchet MS" panose="020B0603020202020204" pitchFamily="34" charset="0"/>
                <a:cs typeface="Arial" panose="020B0604020202020204" pitchFamily="34" charset="0"/>
              </a:rPr>
              <a:t>şcolare</a:t>
            </a:r>
            <a:r>
              <a:rPr lang="en-US" altLang="ro-RO" sz="2900" dirty="0">
                <a:latin typeface="Trebuchet MS" panose="020B0603020202020204" pitchFamily="34" charset="0"/>
                <a:cs typeface="Arial" panose="020B0604020202020204" pitchFamily="34" charset="0"/>
              </a:rPr>
              <a:t>,</a:t>
            </a:r>
            <a:r>
              <a:rPr lang="ro-RO" altLang="ro-RO" sz="2900" dirty="0">
                <a:latin typeface="Trebuchet MS" panose="020B0603020202020204" pitchFamily="34" charset="0"/>
                <a:cs typeface="Arial" panose="020B0604020202020204" pitchFamily="34" charset="0"/>
              </a:rPr>
              <a:t> </a:t>
            </a:r>
            <a:r>
              <a:rPr lang="en-US" altLang="ro-RO" sz="2900" dirty="0" err="1">
                <a:latin typeface="Trebuchet MS" panose="020B0603020202020204" pitchFamily="34" charset="0"/>
                <a:cs typeface="Arial" panose="020B0604020202020204" pitchFamily="34" charset="0"/>
              </a:rPr>
              <a:t>proiecte</a:t>
            </a:r>
            <a:r>
              <a:rPr lang="en-US" altLang="ro-RO" sz="2900" dirty="0">
                <a:latin typeface="Trebuchet MS" panose="020B0603020202020204" pitchFamily="34" charset="0"/>
                <a:cs typeface="Arial" panose="020B0604020202020204" pitchFamily="34" charset="0"/>
              </a:rPr>
              <a:t> </a:t>
            </a:r>
            <a:r>
              <a:rPr lang="ro-RO" altLang="ro-RO" sz="2900" dirty="0">
                <a:latin typeface="Trebuchet MS" panose="020B0603020202020204" pitchFamily="34" charset="0"/>
                <a:cs typeface="Arial" panose="020B0604020202020204" pitchFamily="34" charset="0"/>
              </a:rPr>
              <a:t>de </a:t>
            </a:r>
            <a:r>
              <a:rPr lang="en-US" altLang="ro-RO" sz="2900" dirty="0">
                <a:latin typeface="Trebuchet MS" panose="020B0603020202020204" pitchFamily="34" charset="0"/>
                <a:cs typeface="Arial" panose="020B0604020202020204" pitchFamily="34" charset="0"/>
              </a:rPr>
              <a:t>unit</a:t>
            </a:r>
            <a:r>
              <a:rPr lang="ro-RO" altLang="ro-RO" sz="2900" dirty="0" err="1">
                <a:latin typeface="Trebuchet MS" panose="020B0603020202020204" pitchFamily="34" charset="0"/>
                <a:cs typeface="Arial" panose="020B0604020202020204" pitchFamily="34" charset="0"/>
              </a:rPr>
              <a:t>ăți</a:t>
            </a:r>
            <a:r>
              <a:rPr lang="ro-RO" altLang="ro-RO" sz="2900" dirty="0">
                <a:latin typeface="Trebuchet MS" panose="020B0603020202020204" pitchFamily="34" charset="0"/>
                <a:cs typeface="Arial" panose="020B0604020202020204" pitchFamily="34" charset="0"/>
              </a:rPr>
              <a:t> de învățare, proiecte de </a:t>
            </a:r>
            <a:r>
              <a:rPr lang="ro-RO" altLang="ro-RO" sz="2900" dirty="0" err="1">
                <a:latin typeface="Trebuchet MS" panose="020B0603020202020204" pitchFamily="34" charset="0"/>
                <a:cs typeface="Arial" panose="020B0604020202020204" pitchFamily="34" charset="0"/>
              </a:rPr>
              <a:t>lecţii</a:t>
            </a:r>
            <a:r>
              <a:rPr lang="ro-RO" altLang="ro-RO" sz="2900" dirty="0">
                <a:latin typeface="Trebuchet MS" panose="020B0603020202020204" pitchFamily="34" charset="0"/>
                <a:cs typeface="Arial" panose="020B0604020202020204" pitchFamily="34" charset="0"/>
              </a:rPr>
              <a:t>, planificări didactice pe clase, documente</a:t>
            </a:r>
            <a:r>
              <a:rPr lang="en-US" altLang="ro-RO" sz="2900" dirty="0">
                <a:latin typeface="Trebuchet MS" panose="020B0603020202020204" pitchFamily="34" charset="0"/>
                <a:cs typeface="Arial" panose="020B0604020202020204" pitchFamily="34" charset="0"/>
              </a:rPr>
              <a:t>  p</a:t>
            </a:r>
            <a:r>
              <a:rPr lang="ro-RO" altLang="ro-RO" sz="2900" dirty="0" err="1">
                <a:latin typeface="Trebuchet MS" panose="020B0603020202020204" pitchFamily="34" charset="0"/>
                <a:cs typeface="Arial" panose="020B0604020202020204" pitchFamily="34" charset="0"/>
              </a:rPr>
              <a:t>rivind</a:t>
            </a:r>
            <a:r>
              <a:rPr lang="ro-RO" altLang="ro-RO" sz="2900" dirty="0">
                <a:latin typeface="Trebuchet MS" panose="020B0603020202020204" pitchFamily="34" charset="0"/>
                <a:cs typeface="Arial" panose="020B0604020202020204" pitchFamily="34" charset="0"/>
              </a:rPr>
              <a:t> evaluarea elevilor </a:t>
            </a:r>
            <a:r>
              <a:rPr lang="ro-RO" altLang="ro-RO" sz="2900" dirty="0" err="1">
                <a:latin typeface="Trebuchet MS" panose="020B0603020202020204" pitchFamily="34" charset="0"/>
                <a:cs typeface="Arial" panose="020B0604020202020204" pitchFamily="34" charset="0"/>
              </a:rPr>
              <a:t>şi</a:t>
            </a:r>
            <a:r>
              <a:rPr lang="ro-RO" altLang="ro-RO" sz="2900" dirty="0">
                <a:latin typeface="Trebuchet MS" panose="020B0603020202020204" pitchFamily="34" charset="0"/>
                <a:cs typeface="Arial" panose="020B0604020202020204" pitchFamily="34" charset="0"/>
              </a:rPr>
              <a:t> a profesorilor.</a:t>
            </a:r>
            <a:endParaRPr lang="en-US" altLang="ro-RO" sz="2900" dirty="0">
              <a:latin typeface="Trebuchet MS" panose="020B0603020202020204" pitchFamily="34" charset="0"/>
              <a:cs typeface="Arial" panose="020B0604020202020204" pitchFamily="34" charset="0"/>
            </a:endParaRPr>
          </a:p>
          <a:p>
            <a:pPr>
              <a:lnSpc>
                <a:spcPct val="100000"/>
              </a:lnSpc>
              <a:spcBef>
                <a:spcPts val="600"/>
              </a:spcBef>
              <a:buNone/>
            </a:pPr>
            <a:r>
              <a:rPr lang="en-US" altLang="ro-RO" sz="2900" dirty="0">
                <a:latin typeface="Trebuchet MS" panose="020B0603020202020204" pitchFamily="34" charset="0"/>
                <a:cs typeface="Arial" panose="020B0604020202020204" pitchFamily="34" charset="0"/>
              </a:rPr>
              <a:t>3. </a:t>
            </a:r>
            <a:r>
              <a:rPr lang="ro-RO" altLang="ro-RO" sz="2900" dirty="0">
                <a:latin typeface="Trebuchet MS" panose="020B0603020202020204" pitchFamily="34" charset="0"/>
                <a:cs typeface="Arial" panose="020B0604020202020204" pitchFamily="34" charset="0"/>
              </a:rPr>
              <a:t>Rapoarte periodice: semestriale, anuale.</a:t>
            </a:r>
            <a:endParaRPr lang="en-US" altLang="ro-RO" sz="2900" dirty="0">
              <a:latin typeface="Trebuchet MS" panose="020B0603020202020204" pitchFamily="34" charset="0"/>
              <a:cs typeface="Arial" panose="020B0604020202020204" pitchFamily="34" charset="0"/>
            </a:endParaRPr>
          </a:p>
          <a:p>
            <a:pPr>
              <a:lnSpc>
                <a:spcPct val="100000"/>
              </a:lnSpc>
              <a:spcBef>
                <a:spcPts val="600"/>
              </a:spcBef>
              <a:buNone/>
            </a:pPr>
            <a:r>
              <a:rPr lang="en-US" altLang="ro-RO" sz="2900" dirty="0">
                <a:latin typeface="Trebuchet MS" panose="020B0603020202020204" pitchFamily="34" charset="0"/>
                <a:cs typeface="Arial" panose="020B0604020202020204" pitchFamily="34" charset="0"/>
              </a:rPr>
              <a:t>4. </a:t>
            </a:r>
            <a:r>
              <a:rPr lang="ro-RO" altLang="ro-RO" sz="2900" dirty="0">
                <a:latin typeface="Trebuchet MS" panose="020B0603020202020204" pitchFamily="34" charset="0"/>
                <a:cs typeface="Arial" panose="020B0604020202020204" pitchFamily="34" charset="0"/>
              </a:rPr>
              <a:t>Programe manageriale anuale </a:t>
            </a:r>
            <a:r>
              <a:rPr lang="ro-RO" altLang="ro-RO" sz="2900" dirty="0" err="1">
                <a:latin typeface="Trebuchet MS" panose="020B0603020202020204" pitchFamily="34" charset="0"/>
                <a:cs typeface="Arial" panose="020B0604020202020204" pitchFamily="34" charset="0"/>
              </a:rPr>
              <a:t>şi</a:t>
            </a:r>
            <a:r>
              <a:rPr lang="ro-RO" altLang="ro-RO" sz="2900" dirty="0">
                <a:latin typeface="Trebuchet MS" panose="020B0603020202020204" pitchFamily="34" charset="0"/>
                <a:cs typeface="Arial" panose="020B0604020202020204" pitchFamily="34" charset="0"/>
              </a:rPr>
              <a:t> semestriale</a:t>
            </a:r>
            <a:endParaRPr lang="en-US" altLang="ro-RO" sz="2900" dirty="0">
              <a:latin typeface="Trebuchet MS" panose="020B0603020202020204" pitchFamily="34" charset="0"/>
              <a:cs typeface="Arial" panose="020B0604020202020204" pitchFamily="34" charset="0"/>
            </a:endParaRPr>
          </a:p>
          <a:p>
            <a:pPr>
              <a:lnSpc>
                <a:spcPct val="100000"/>
              </a:lnSpc>
              <a:spcBef>
                <a:spcPts val="600"/>
              </a:spcBef>
              <a:buNone/>
            </a:pPr>
            <a:r>
              <a:rPr lang="en-US" altLang="ro-RO" sz="2900" dirty="0">
                <a:latin typeface="Trebuchet MS" panose="020B0603020202020204" pitchFamily="34" charset="0"/>
                <a:cs typeface="Arial" panose="020B0604020202020204" pitchFamily="34" charset="0"/>
              </a:rPr>
              <a:t>5. </a:t>
            </a:r>
            <a:r>
              <a:rPr lang="ro-RO" altLang="ro-RO" sz="2900" dirty="0">
                <a:latin typeface="Trebuchet MS" panose="020B0603020202020204" pitchFamily="34" charset="0"/>
                <a:cs typeface="Arial" panose="020B0604020202020204" pitchFamily="34" charset="0"/>
              </a:rPr>
              <a:t>Graficul de </a:t>
            </a:r>
            <a:r>
              <a:rPr lang="ro-RO" altLang="ro-RO" sz="2900" dirty="0" err="1">
                <a:latin typeface="Trebuchet MS" panose="020B0603020202020204" pitchFamily="34" charset="0"/>
                <a:cs typeface="Arial" panose="020B0604020202020204" pitchFamily="34" charset="0"/>
              </a:rPr>
              <a:t>inspecţie</a:t>
            </a:r>
            <a:r>
              <a:rPr lang="ro-RO" altLang="ro-RO" sz="2900" dirty="0">
                <a:latin typeface="Trebuchet MS" panose="020B0603020202020204" pitchFamily="34" charset="0"/>
                <a:cs typeface="Arial" panose="020B0604020202020204" pitchFamily="34" charset="0"/>
              </a:rPr>
              <a:t> semestrial</a:t>
            </a:r>
            <a:endParaRPr lang="en-US" altLang="ro-RO" sz="2900" dirty="0">
              <a:latin typeface="Trebuchet MS" panose="020B0603020202020204" pitchFamily="34" charset="0"/>
              <a:cs typeface="Arial" panose="020B0604020202020204" pitchFamily="34" charset="0"/>
            </a:endParaRPr>
          </a:p>
          <a:p>
            <a:pPr>
              <a:lnSpc>
                <a:spcPct val="100000"/>
              </a:lnSpc>
              <a:spcBef>
                <a:spcPts val="600"/>
              </a:spcBef>
              <a:buNone/>
            </a:pPr>
            <a:r>
              <a:rPr lang="en-US" altLang="ro-RO" sz="2900" dirty="0">
                <a:latin typeface="Trebuchet MS" panose="020B0603020202020204" pitchFamily="34" charset="0"/>
                <a:cs typeface="Arial" panose="020B0604020202020204" pitchFamily="34" charset="0"/>
              </a:rPr>
              <a:t>6. </a:t>
            </a:r>
            <a:r>
              <a:rPr lang="ro-RO" altLang="ro-RO" sz="2900" dirty="0">
                <a:latin typeface="Trebuchet MS" panose="020B0603020202020204" pitchFamily="34" charset="0"/>
                <a:cs typeface="Arial" panose="020B0604020202020204" pitchFamily="34" charset="0"/>
              </a:rPr>
              <a:t>Consiliul consultativ al profesorilor de specialitate</a:t>
            </a:r>
            <a:endParaRPr lang="en-US" altLang="ro-RO" sz="2900" dirty="0">
              <a:latin typeface="Trebuchet MS" panose="020B0603020202020204" pitchFamily="34" charset="0"/>
              <a:cs typeface="Arial" panose="020B0604020202020204" pitchFamily="34" charset="0"/>
            </a:endParaRPr>
          </a:p>
          <a:p>
            <a:pPr>
              <a:lnSpc>
                <a:spcPct val="100000"/>
              </a:lnSpc>
              <a:spcBef>
                <a:spcPts val="600"/>
              </a:spcBef>
              <a:buNone/>
            </a:pPr>
            <a:r>
              <a:rPr lang="en-US" altLang="ro-RO" sz="2900" dirty="0">
                <a:latin typeface="Trebuchet MS" panose="020B0603020202020204" pitchFamily="34" charset="0"/>
                <a:cs typeface="Arial" panose="020B0604020202020204" pitchFamily="34" charset="0"/>
              </a:rPr>
              <a:t>7. </a:t>
            </a:r>
            <a:r>
              <a:rPr lang="ro-RO" altLang="ro-RO" sz="2900" dirty="0">
                <a:latin typeface="Trebuchet MS" panose="020B0603020202020204" pitchFamily="34" charset="0"/>
                <a:cs typeface="Arial" panose="020B0604020202020204" pitchFamily="34" charset="0"/>
              </a:rPr>
              <a:t>Banca de date II: încadrarea cadrelor  didactice și statutul cadrelor didactice,</a:t>
            </a:r>
            <a:r>
              <a:rPr lang="en-US" altLang="ro-RO" sz="2900" dirty="0">
                <a:latin typeface="Trebuchet MS" panose="020B0603020202020204" pitchFamily="34" charset="0"/>
                <a:cs typeface="Arial" panose="020B0604020202020204" pitchFamily="34" charset="0"/>
              </a:rPr>
              <a:t> </a:t>
            </a:r>
            <a:r>
              <a:rPr lang="ro-RO" altLang="ro-RO" sz="2900" dirty="0">
                <a:latin typeface="Trebuchet MS" panose="020B0603020202020204" pitchFamily="34" charset="0"/>
                <a:cs typeface="Arial" panose="020B0604020202020204" pitchFamily="34" charset="0"/>
              </a:rPr>
              <a:t>formarea continuă a cadrelor didactice</a:t>
            </a:r>
            <a:endParaRPr lang="en-US" altLang="ro-RO" sz="2900" dirty="0">
              <a:latin typeface="Trebuchet MS" panose="020B0603020202020204" pitchFamily="34" charset="0"/>
              <a:cs typeface="Arial" panose="020B0604020202020204" pitchFamily="34" charset="0"/>
            </a:endParaRPr>
          </a:p>
          <a:p>
            <a:pPr>
              <a:lnSpc>
                <a:spcPct val="100000"/>
              </a:lnSpc>
              <a:spcBef>
                <a:spcPts val="600"/>
              </a:spcBef>
              <a:buNone/>
            </a:pPr>
            <a:r>
              <a:rPr lang="en-US" altLang="ro-RO" sz="2900" dirty="0">
                <a:latin typeface="Trebuchet MS" panose="020B0603020202020204" pitchFamily="34" charset="0"/>
                <a:cs typeface="Arial" panose="020B0604020202020204" pitchFamily="34" charset="0"/>
              </a:rPr>
              <a:t>8. </a:t>
            </a:r>
            <a:r>
              <a:rPr lang="ro-RO" altLang="ro-RO" sz="2900" dirty="0">
                <a:latin typeface="Trebuchet MS" panose="020B0603020202020204" pitchFamily="34" charset="0"/>
                <a:cs typeface="Arial" panose="020B0604020202020204" pitchFamily="34" charset="0"/>
              </a:rPr>
              <a:t>Lista profesorilor </a:t>
            </a:r>
            <a:r>
              <a:rPr lang="ro-RO" altLang="ro-RO" sz="2900" dirty="0" err="1">
                <a:latin typeface="Trebuchet MS" panose="020B0603020202020204" pitchFamily="34" charset="0"/>
                <a:cs typeface="Arial" panose="020B0604020202020204" pitchFamily="34" charset="0"/>
              </a:rPr>
              <a:t>metodişti</a:t>
            </a:r>
            <a:r>
              <a:rPr lang="ro-RO" altLang="ro-RO" sz="2900" dirty="0">
                <a:latin typeface="Trebuchet MS" panose="020B0603020202020204" pitchFamily="34" charset="0"/>
                <a:cs typeface="Arial" panose="020B0604020202020204" pitchFamily="34" charset="0"/>
              </a:rPr>
              <a:t> </a:t>
            </a:r>
            <a:r>
              <a:rPr lang="ro-RO" altLang="ro-RO" sz="2900" dirty="0" err="1">
                <a:latin typeface="Trebuchet MS" panose="020B0603020202020204" pitchFamily="34" charset="0"/>
                <a:cs typeface="Arial" panose="020B0604020202020204" pitchFamily="34" charset="0"/>
              </a:rPr>
              <a:t>şi</a:t>
            </a:r>
            <a:r>
              <a:rPr lang="ro-RO" altLang="ro-RO" sz="2900" dirty="0">
                <a:latin typeface="Trebuchet MS" panose="020B0603020202020204" pitchFamily="34" charset="0"/>
                <a:cs typeface="Arial" panose="020B0604020202020204" pitchFamily="34" charset="0"/>
              </a:rPr>
              <a:t> a sarcinilor delegate</a:t>
            </a:r>
            <a:endParaRPr lang="en-US" altLang="ro-RO" sz="2900" dirty="0">
              <a:latin typeface="Trebuchet MS" panose="020B0603020202020204" pitchFamily="34" charset="0"/>
              <a:cs typeface="Arial" panose="020B0604020202020204" pitchFamily="34" charset="0"/>
            </a:endParaRPr>
          </a:p>
          <a:p>
            <a:pPr>
              <a:lnSpc>
                <a:spcPct val="100000"/>
              </a:lnSpc>
              <a:spcBef>
                <a:spcPts val="600"/>
              </a:spcBef>
              <a:buNone/>
            </a:pPr>
            <a:r>
              <a:rPr lang="en-US" altLang="ro-RO" sz="2900" dirty="0">
                <a:latin typeface="Trebuchet MS" panose="020B0603020202020204" pitchFamily="34" charset="0"/>
                <a:cs typeface="Arial" panose="020B0604020202020204" pitchFamily="34" charset="0"/>
              </a:rPr>
              <a:t>9. </a:t>
            </a:r>
            <a:r>
              <a:rPr lang="ro-RO" altLang="ro-RO" sz="2900" dirty="0">
                <a:latin typeface="Trebuchet MS" panose="020B0603020202020204" pitchFamily="34" charset="0"/>
                <a:cs typeface="Arial" panose="020B0604020202020204" pitchFamily="34" charset="0"/>
              </a:rPr>
              <a:t>Lista profesorilor formatori </a:t>
            </a:r>
            <a:r>
              <a:rPr lang="ro-RO" altLang="ro-RO" sz="2900" dirty="0" err="1">
                <a:latin typeface="Trebuchet MS" panose="020B0603020202020204" pitchFamily="34" charset="0"/>
                <a:cs typeface="Arial" panose="020B0604020202020204" pitchFamily="34" charset="0"/>
              </a:rPr>
              <a:t>naţionali</a:t>
            </a:r>
            <a:r>
              <a:rPr lang="ro-RO" altLang="ro-RO" sz="2900" dirty="0">
                <a:latin typeface="Trebuchet MS" panose="020B0603020202020204" pitchFamily="34" charset="0"/>
                <a:cs typeface="Arial" panose="020B0604020202020204" pitchFamily="34" charset="0"/>
              </a:rPr>
              <a:t> </a:t>
            </a:r>
            <a:r>
              <a:rPr lang="ro-RO" altLang="ro-RO" sz="2900" dirty="0" err="1">
                <a:latin typeface="Trebuchet MS" panose="020B0603020202020204" pitchFamily="34" charset="0"/>
                <a:cs typeface="Arial" panose="020B0604020202020204" pitchFamily="34" charset="0"/>
              </a:rPr>
              <a:t>şi</a:t>
            </a:r>
            <a:r>
              <a:rPr lang="ro-RO" altLang="ro-RO" sz="2900" dirty="0">
                <a:latin typeface="Trebuchet MS" panose="020B0603020202020204" pitchFamily="34" charset="0"/>
                <a:cs typeface="Arial" panose="020B0604020202020204" pitchFamily="34" charset="0"/>
              </a:rPr>
              <a:t> locali</a:t>
            </a:r>
          </a:p>
          <a:p>
            <a:pPr>
              <a:lnSpc>
                <a:spcPct val="100000"/>
              </a:lnSpc>
              <a:spcBef>
                <a:spcPts val="600"/>
              </a:spcBef>
              <a:buNone/>
            </a:pPr>
            <a:r>
              <a:rPr lang="ro-RO" altLang="ro-RO" sz="2900" dirty="0">
                <a:latin typeface="Trebuchet MS" panose="020B0603020202020204" pitchFamily="34" charset="0"/>
                <a:cs typeface="Arial" panose="020B0604020202020204" pitchFamily="34" charset="0"/>
              </a:rPr>
              <a:t>10. Lista  responsabililor cercurilor pedagogice; probleme ridicate la </a:t>
            </a:r>
            <a:r>
              <a:rPr lang="ro-RO" altLang="ro-RO" sz="2900" dirty="0" err="1">
                <a:latin typeface="Trebuchet MS" panose="020B0603020202020204" pitchFamily="34" charset="0"/>
                <a:cs typeface="Arial" panose="020B0604020202020204" pitchFamily="34" charset="0"/>
              </a:rPr>
              <a:t>activităţile</a:t>
            </a:r>
            <a:r>
              <a:rPr lang="ro-RO" altLang="ro-RO" sz="2900" dirty="0">
                <a:latin typeface="Trebuchet MS" panose="020B0603020202020204" pitchFamily="34" charset="0"/>
                <a:cs typeface="Arial" panose="020B0604020202020204" pitchFamily="34" charset="0"/>
              </a:rPr>
              <a:t> cadrelor didactice.</a:t>
            </a:r>
          </a:p>
          <a:p>
            <a:pPr algn="just">
              <a:lnSpc>
                <a:spcPct val="100000"/>
              </a:lnSpc>
              <a:spcBef>
                <a:spcPts val="600"/>
              </a:spcBef>
              <a:buNone/>
            </a:pPr>
            <a:r>
              <a:rPr lang="ro-RO" altLang="ro-RO" sz="2900" dirty="0" smtClean="0">
                <a:latin typeface="Trebuchet MS" panose="020B0603020202020204" pitchFamily="34" charset="0"/>
                <a:cs typeface="Arial" panose="020B0604020202020204" pitchFamily="34" charset="0"/>
              </a:rPr>
              <a:t>1</a:t>
            </a:r>
            <a:r>
              <a:rPr lang="ro-RO" altLang="ro-RO" sz="2900" dirty="0">
                <a:latin typeface="Trebuchet MS" panose="020B0603020202020204" pitchFamily="34" charset="0"/>
                <a:cs typeface="Arial" panose="020B0604020202020204" pitchFamily="34" charset="0"/>
              </a:rPr>
              <a:t>1</a:t>
            </a:r>
            <a:r>
              <a:rPr lang="en-US" altLang="ro-RO" sz="2900" dirty="0" smtClean="0">
                <a:latin typeface="Trebuchet MS" panose="020B0603020202020204" pitchFamily="34" charset="0"/>
                <a:cs typeface="Arial" panose="020B0604020202020204" pitchFamily="34" charset="0"/>
              </a:rPr>
              <a:t>. </a:t>
            </a:r>
            <a:r>
              <a:rPr lang="ro-RO" altLang="ro-RO" sz="2900" dirty="0" err="1">
                <a:latin typeface="Trebuchet MS" panose="020B0603020202020204" pitchFamily="34" charset="0"/>
                <a:cs typeface="Arial" panose="020B0604020202020204" pitchFamily="34" charset="0"/>
              </a:rPr>
              <a:t>Situaţia</a:t>
            </a:r>
            <a:r>
              <a:rPr lang="ro-RO" altLang="ro-RO" sz="2900" dirty="0">
                <a:latin typeface="Trebuchet MS" panose="020B0603020202020204" pitchFamily="34" charset="0"/>
                <a:cs typeface="Arial" panose="020B0604020202020204" pitchFamily="34" charset="0"/>
              </a:rPr>
              <a:t> manualelor la specialitate</a:t>
            </a:r>
            <a:endParaRPr lang="en-US" altLang="ro-RO" sz="2900" dirty="0">
              <a:latin typeface="Trebuchet MS" panose="020B0603020202020204" pitchFamily="34" charset="0"/>
              <a:cs typeface="Arial" panose="020B0604020202020204" pitchFamily="34" charset="0"/>
            </a:endParaRPr>
          </a:p>
          <a:p>
            <a:pPr algn="just">
              <a:lnSpc>
                <a:spcPct val="100000"/>
              </a:lnSpc>
              <a:spcBef>
                <a:spcPts val="600"/>
              </a:spcBef>
              <a:buNone/>
            </a:pPr>
            <a:r>
              <a:rPr lang="ro-RO" altLang="ro-RO" sz="2900" dirty="0" smtClean="0">
                <a:latin typeface="Trebuchet MS" panose="020B0603020202020204" pitchFamily="34" charset="0"/>
                <a:cs typeface="Arial" panose="020B0604020202020204" pitchFamily="34" charset="0"/>
              </a:rPr>
              <a:t>1</a:t>
            </a:r>
            <a:r>
              <a:rPr lang="ro-RO" altLang="ro-RO" sz="2900" dirty="0">
                <a:latin typeface="Trebuchet MS" panose="020B0603020202020204" pitchFamily="34" charset="0"/>
                <a:cs typeface="Arial" panose="020B0604020202020204" pitchFamily="34" charset="0"/>
              </a:rPr>
              <a:t>2</a:t>
            </a:r>
            <a:r>
              <a:rPr lang="en-US" altLang="ro-RO" sz="2900" dirty="0" smtClean="0">
                <a:latin typeface="Trebuchet MS" panose="020B0603020202020204" pitchFamily="34" charset="0"/>
                <a:cs typeface="Arial" panose="020B0604020202020204" pitchFamily="34" charset="0"/>
              </a:rPr>
              <a:t>. </a:t>
            </a:r>
            <a:r>
              <a:rPr lang="ro-RO" altLang="ro-RO" sz="2900" dirty="0">
                <a:latin typeface="Trebuchet MS" panose="020B0603020202020204" pitchFamily="34" charset="0"/>
                <a:cs typeface="Arial" panose="020B0604020202020204" pitchFamily="34" charset="0"/>
              </a:rPr>
              <a:t>Existența documentelor specifice primite de la ME</a:t>
            </a:r>
            <a:endParaRPr lang="ro-RO" altLang="ro-RO" sz="2900" dirty="0">
              <a:latin typeface="Trebuchet MS" panose="020B0603020202020204" pitchFamily="34" charset="0"/>
              <a:cs typeface="Tahoma" panose="020B0604030504040204" pitchFamily="34" charset="0"/>
            </a:endParaRPr>
          </a:p>
          <a:p>
            <a:pPr>
              <a:lnSpc>
                <a:spcPct val="100000"/>
              </a:lnSpc>
              <a:spcBef>
                <a:spcPts val="600"/>
              </a:spcBef>
              <a:buNone/>
            </a:pPr>
            <a:endParaRPr lang="en-US" altLang="ro-RO" sz="2000" b="1" dirty="0">
              <a:latin typeface="Trebuchet MS" panose="020B0603020202020204" pitchFamily="34" charset="0"/>
            </a:endParaRPr>
          </a:p>
          <a:p>
            <a:endParaRPr lang="ro-RO" dirty="0">
              <a:latin typeface="Trebuchet MS" panose="020B0603020202020204" pitchFamily="34" charset="0"/>
            </a:endParaRPr>
          </a:p>
        </p:txBody>
      </p:sp>
      <p:pic>
        <p:nvPicPr>
          <p:cNvPr id="4" name="Content Placeholder 4">
            <a:extLst>
              <a:ext uri="{FF2B5EF4-FFF2-40B4-BE49-F238E27FC236}">
                <a16:creationId xmlns="" xmlns:a16="http://schemas.microsoft.com/office/drawing/2014/main" id="{0D2F862A-1F18-4AC2-A29A-8EBFCFD628C1}"/>
              </a:ext>
            </a:extLst>
          </p:cNvPr>
          <p:cNvPicPr>
            <a:picLocks noChangeAspect="1"/>
          </p:cNvPicPr>
          <p:nvPr/>
        </p:nvPicPr>
        <p:blipFill>
          <a:blip r:embed="rId2"/>
          <a:stretch>
            <a:fillRect/>
          </a:stretch>
        </p:blipFill>
        <p:spPr>
          <a:xfrm>
            <a:off x="8543263" y="293973"/>
            <a:ext cx="2529840" cy="1695783"/>
          </a:xfrm>
          <a:prstGeom prst="rect">
            <a:avLst/>
          </a:prstGeom>
        </p:spPr>
      </p:pic>
    </p:spTree>
    <p:extLst>
      <p:ext uri="{BB962C8B-B14F-4D97-AF65-F5344CB8AC3E}">
        <p14:creationId xmlns:p14="http://schemas.microsoft.com/office/powerpoint/2010/main" val="3104952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21CCD80B-0A55-4ADA-AFCA-18741C659E36}"/>
              </a:ext>
            </a:extLst>
          </p:cNvPr>
          <p:cNvSpPr>
            <a:spLocks noGrp="1"/>
          </p:cNvSpPr>
          <p:nvPr>
            <p:ph idx="1"/>
          </p:nvPr>
        </p:nvSpPr>
        <p:spPr>
          <a:xfrm>
            <a:off x="228600" y="575733"/>
            <a:ext cx="10515600" cy="4898496"/>
          </a:xfrm>
        </p:spPr>
        <p:txBody>
          <a:bodyPr>
            <a:normAutofit fontScale="92500" lnSpcReduction="20000"/>
          </a:bodyPr>
          <a:lstStyle/>
          <a:p>
            <a:r>
              <a:rPr lang="en-US" sz="1800" dirty="0" err="1"/>
              <a:t>Educatorii-puericultori</a:t>
            </a:r>
            <a:r>
              <a:rPr lang="en-US" sz="1800" dirty="0"/>
              <a:t>/</a:t>
            </a:r>
            <a:r>
              <a:rPr lang="en-US" sz="1800" dirty="0" err="1"/>
              <a:t>Educatoarele</a:t>
            </a:r>
            <a:r>
              <a:rPr lang="en-US" sz="1800" dirty="0"/>
              <a:t>/</a:t>
            </a:r>
            <a:r>
              <a:rPr lang="en-US" sz="1800" dirty="0" err="1"/>
              <a:t>Învăţătorii</a:t>
            </a:r>
            <a:r>
              <a:rPr lang="en-US" sz="1800" dirty="0"/>
              <a:t>/</a:t>
            </a:r>
            <a:r>
              <a:rPr lang="en-US" sz="1800" dirty="0" err="1"/>
              <a:t>Institutorii</a:t>
            </a:r>
            <a:r>
              <a:rPr lang="en-US" sz="1800" dirty="0"/>
              <a:t>/</a:t>
            </a:r>
            <a:r>
              <a:rPr lang="en-US" sz="1800" dirty="0" err="1"/>
              <a:t>Profesorii</a:t>
            </a:r>
            <a:r>
              <a:rPr lang="en-US" sz="1800" dirty="0"/>
              <a:t> </a:t>
            </a:r>
            <a:r>
              <a:rPr lang="en-US" sz="1800" dirty="0" err="1"/>
              <a:t>pentru</a:t>
            </a:r>
            <a:r>
              <a:rPr lang="en-US" sz="1800" dirty="0"/>
              <a:t> </a:t>
            </a:r>
            <a:r>
              <a:rPr lang="en-US" sz="1800" dirty="0" err="1"/>
              <a:t>învăţământul</a:t>
            </a:r>
            <a:r>
              <a:rPr lang="en-US" sz="1800" dirty="0"/>
              <a:t> </a:t>
            </a:r>
            <a:r>
              <a:rPr lang="en-US" sz="1800" dirty="0" err="1"/>
              <a:t>preşcolar</a:t>
            </a:r>
            <a:r>
              <a:rPr lang="en-US" sz="1800" dirty="0"/>
              <a:t>/</a:t>
            </a:r>
            <a:r>
              <a:rPr lang="en-US" sz="1800" dirty="0" err="1"/>
              <a:t>primar</a:t>
            </a:r>
            <a:r>
              <a:rPr lang="en-US" sz="1800" dirty="0"/>
              <a:t>/</a:t>
            </a:r>
            <a:r>
              <a:rPr lang="en-US" sz="1800" b="1" dirty="0" err="1"/>
              <a:t>Profesorii</a:t>
            </a:r>
            <a:r>
              <a:rPr lang="en-US" sz="1800" b="1" dirty="0"/>
              <a:t> </a:t>
            </a:r>
            <a:r>
              <a:rPr lang="en-US" sz="1800" b="1" dirty="0" err="1"/>
              <a:t>diriginţi</a:t>
            </a:r>
            <a:r>
              <a:rPr lang="en-US" sz="1800" b="1" dirty="0"/>
              <a:t> au </a:t>
            </a:r>
            <a:r>
              <a:rPr lang="en-US" sz="1800" b="1" dirty="0" err="1"/>
              <a:t>obligaţia</a:t>
            </a:r>
            <a:r>
              <a:rPr lang="en-US" sz="1800" b="1" dirty="0"/>
              <a:t> de a </a:t>
            </a:r>
            <a:r>
              <a:rPr lang="en-US" sz="1800" b="1" dirty="0" err="1"/>
              <a:t>prezenta</a:t>
            </a:r>
            <a:r>
              <a:rPr lang="en-US" sz="1800" b="1" dirty="0"/>
              <a:t> la </a:t>
            </a:r>
            <a:r>
              <a:rPr lang="en-US" sz="1800" b="1" dirty="0" err="1"/>
              <a:t>începutul</a:t>
            </a:r>
            <a:r>
              <a:rPr lang="en-US" sz="1800" b="1" dirty="0"/>
              <a:t> </a:t>
            </a:r>
            <a:r>
              <a:rPr lang="en-US" sz="1800" b="1" dirty="0" err="1"/>
              <a:t>fiecărui</a:t>
            </a:r>
            <a:r>
              <a:rPr lang="en-US" sz="1800" b="1" dirty="0"/>
              <a:t> an </a:t>
            </a:r>
            <a:r>
              <a:rPr lang="en-US" sz="1800" b="1" dirty="0" err="1"/>
              <a:t>şcolar</a:t>
            </a:r>
            <a:r>
              <a:rPr lang="en-US" sz="1800" b="1" dirty="0"/>
              <a:t> </a:t>
            </a:r>
            <a:r>
              <a:rPr lang="en-US" sz="1800" b="1" dirty="0" err="1"/>
              <a:t>elevilor</a:t>
            </a:r>
            <a:r>
              <a:rPr lang="en-US" sz="1800" b="1" dirty="0"/>
              <a:t> </a:t>
            </a:r>
            <a:r>
              <a:rPr lang="en-US" sz="1800" b="1" dirty="0" err="1"/>
              <a:t>şi</a:t>
            </a:r>
            <a:r>
              <a:rPr lang="en-US" sz="1800" b="1" dirty="0"/>
              <a:t> </a:t>
            </a:r>
            <a:r>
              <a:rPr lang="en-US" sz="1800" b="1" dirty="0" err="1"/>
              <a:t>părinţilor</a:t>
            </a:r>
            <a:r>
              <a:rPr lang="en-US" sz="1800" b="1" dirty="0"/>
              <a:t> </a:t>
            </a:r>
            <a:r>
              <a:rPr lang="en-US" sz="1800" b="1" dirty="0" err="1"/>
              <a:t>regulamentul</a:t>
            </a:r>
            <a:r>
              <a:rPr lang="en-US" sz="1800" b="1" dirty="0"/>
              <a:t> de </a:t>
            </a:r>
            <a:r>
              <a:rPr lang="en-US" sz="1800" b="1" dirty="0" err="1"/>
              <a:t>organizare</a:t>
            </a:r>
            <a:r>
              <a:rPr lang="en-US" sz="1800" b="1" dirty="0"/>
              <a:t> </a:t>
            </a:r>
            <a:r>
              <a:rPr lang="en-US" sz="1800" b="1" dirty="0" err="1"/>
              <a:t>şi</a:t>
            </a:r>
            <a:r>
              <a:rPr lang="en-US" sz="1800" b="1" dirty="0"/>
              <a:t> </a:t>
            </a:r>
            <a:r>
              <a:rPr lang="en-US" sz="1800" b="1" dirty="0" err="1"/>
              <a:t>funcţionare</a:t>
            </a:r>
            <a:r>
              <a:rPr lang="en-US" sz="1800" b="1" dirty="0"/>
              <a:t> a </a:t>
            </a:r>
            <a:r>
              <a:rPr lang="en-US" sz="1800" b="1" dirty="0" err="1"/>
              <a:t>unităţii</a:t>
            </a:r>
            <a:r>
              <a:rPr lang="en-US" sz="1800" b="1" dirty="0"/>
              <a:t> de </a:t>
            </a:r>
            <a:r>
              <a:rPr lang="en-US" sz="1800" b="1" dirty="0" err="1"/>
              <a:t>învăţământ</a:t>
            </a:r>
            <a:r>
              <a:rPr lang="en-US" sz="1800" b="1" dirty="0"/>
              <a:t>.</a:t>
            </a:r>
          </a:p>
          <a:p>
            <a:r>
              <a:rPr lang="ro-RO" sz="1800" b="1" dirty="0"/>
              <a:t>Directorul </a:t>
            </a:r>
            <a:r>
              <a:rPr lang="en-US" sz="1800" b="1" dirty="0" err="1"/>
              <a:t>numeşte</a:t>
            </a:r>
            <a:r>
              <a:rPr lang="en-US" sz="1800" dirty="0"/>
              <a:t>, </a:t>
            </a:r>
            <a:r>
              <a:rPr lang="en-US" sz="1800" dirty="0" err="1"/>
              <a:t>după</a:t>
            </a:r>
            <a:r>
              <a:rPr lang="en-US" sz="1800" dirty="0"/>
              <a:t> </a:t>
            </a:r>
            <a:r>
              <a:rPr lang="en-US" sz="1800" dirty="0" err="1"/>
              <a:t>consultarea</a:t>
            </a:r>
            <a:r>
              <a:rPr lang="en-US" sz="1800" dirty="0"/>
              <a:t> </a:t>
            </a:r>
            <a:r>
              <a:rPr lang="en-US" sz="1800" dirty="0" err="1"/>
              <a:t>consiliului</a:t>
            </a:r>
            <a:r>
              <a:rPr lang="en-US" sz="1800" dirty="0"/>
              <a:t> </a:t>
            </a:r>
            <a:r>
              <a:rPr lang="en-US" sz="1800" dirty="0" err="1"/>
              <a:t>profesoral</a:t>
            </a:r>
            <a:r>
              <a:rPr lang="en-US" sz="1800" dirty="0"/>
              <a:t>, </a:t>
            </a:r>
            <a:r>
              <a:rPr lang="en-US" sz="1800" dirty="0" err="1"/>
              <a:t>în</a:t>
            </a:r>
            <a:r>
              <a:rPr lang="en-US" sz="1800" dirty="0"/>
              <a:t> </a:t>
            </a:r>
            <a:r>
              <a:rPr lang="en-US" sz="1800" dirty="0" err="1"/>
              <a:t>baza</a:t>
            </a:r>
            <a:r>
              <a:rPr lang="en-US" sz="1800" dirty="0"/>
              <a:t> </a:t>
            </a:r>
            <a:r>
              <a:rPr lang="en-US" sz="1800" dirty="0" err="1"/>
              <a:t>hotărârii</a:t>
            </a:r>
            <a:r>
              <a:rPr lang="en-US" sz="1800" dirty="0"/>
              <a:t> </a:t>
            </a:r>
            <a:r>
              <a:rPr lang="en-US" sz="1800" dirty="0" err="1"/>
              <a:t>consiliului</a:t>
            </a:r>
            <a:r>
              <a:rPr lang="en-US" sz="1800" dirty="0"/>
              <a:t> de </a:t>
            </a:r>
            <a:r>
              <a:rPr lang="en-US" sz="1800" dirty="0" err="1"/>
              <a:t>administraţie</a:t>
            </a:r>
            <a:r>
              <a:rPr lang="en-US" sz="1800" dirty="0"/>
              <a:t>, </a:t>
            </a:r>
            <a:r>
              <a:rPr lang="en-US" sz="1800" b="1" dirty="0" err="1"/>
              <a:t>profesorii</a:t>
            </a:r>
            <a:r>
              <a:rPr lang="en-US" sz="1800" b="1" dirty="0"/>
              <a:t> </a:t>
            </a:r>
            <a:r>
              <a:rPr lang="en-US" sz="1800" b="1" dirty="0" err="1"/>
              <a:t>diriginţi</a:t>
            </a:r>
            <a:r>
              <a:rPr lang="en-US" sz="1800" b="1" dirty="0"/>
              <a:t> </a:t>
            </a:r>
            <a:r>
              <a:rPr lang="en-US" sz="1800" dirty="0"/>
              <a:t>la </a:t>
            </a:r>
            <a:r>
              <a:rPr lang="en-US" sz="1800" dirty="0" err="1"/>
              <a:t>clase</a:t>
            </a:r>
            <a:r>
              <a:rPr lang="en-US" sz="1800" dirty="0"/>
              <a:t>, precum </a:t>
            </a:r>
            <a:r>
              <a:rPr lang="en-US" sz="1800" dirty="0" err="1"/>
              <a:t>şi</a:t>
            </a:r>
            <a:r>
              <a:rPr lang="en-US" sz="1800" dirty="0"/>
              <a:t> </a:t>
            </a:r>
            <a:r>
              <a:rPr lang="en-US" sz="1800" dirty="0" err="1"/>
              <a:t>coordonatorul</a:t>
            </a:r>
            <a:r>
              <a:rPr lang="en-US" sz="1800" dirty="0"/>
              <a:t> </a:t>
            </a:r>
            <a:r>
              <a:rPr lang="en-US" sz="1800" dirty="0" err="1"/>
              <a:t>pentru</a:t>
            </a:r>
            <a:r>
              <a:rPr lang="en-US" sz="1800" dirty="0"/>
              <a:t> </a:t>
            </a:r>
            <a:r>
              <a:rPr lang="en-US" sz="1800" dirty="0" err="1"/>
              <a:t>proiecte</a:t>
            </a:r>
            <a:r>
              <a:rPr lang="en-US" sz="1800" dirty="0"/>
              <a:t> </a:t>
            </a:r>
            <a:r>
              <a:rPr lang="en-US" sz="1800" dirty="0" err="1"/>
              <a:t>şi</a:t>
            </a:r>
            <a:r>
              <a:rPr lang="en-US" sz="1800" dirty="0"/>
              <a:t> </a:t>
            </a:r>
            <a:r>
              <a:rPr lang="en-US" sz="1800" dirty="0" err="1"/>
              <a:t>programe</a:t>
            </a:r>
            <a:r>
              <a:rPr lang="en-US" sz="1800" dirty="0"/>
              <a:t> educative </a:t>
            </a:r>
            <a:r>
              <a:rPr lang="en-US" sz="1800" dirty="0" err="1"/>
              <a:t>şcolare</a:t>
            </a:r>
            <a:r>
              <a:rPr lang="en-US" sz="1800" dirty="0"/>
              <a:t> </a:t>
            </a:r>
            <a:r>
              <a:rPr lang="en-US" sz="1800" dirty="0" err="1"/>
              <a:t>şi</a:t>
            </a:r>
            <a:r>
              <a:rPr lang="en-US" sz="1800" dirty="0"/>
              <a:t> </a:t>
            </a:r>
            <a:r>
              <a:rPr lang="en-US" sz="1800" dirty="0" err="1"/>
              <a:t>extraşcolare</a:t>
            </a:r>
            <a:r>
              <a:rPr lang="en-US" sz="1800" dirty="0"/>
              <a:t>;</a:t>
            </a:r>
          </a:p>
          <a:p>
            <a:r>
              <a:rPr lang="en-US" sz="1800" b="1" dirty="0" err="1"/>
              <a:t>Consiliul</a:t>
            </a:r>
            <a:r>
              <a:rPr lang="en-US" sz="1800" b="1" dirty="0"/>
              <a:t> </a:t>
            </a:r>
            <a:r>
              <a:rPr lang="en-US" sz="1800" b="1" dirty="0" err="1"/>
              <a:t>clasei</a:t>
            </a:r>
            <a:r>
              <a:rPr lang="en-US" sz="1800" b="1" dirty="0"/>
              <a:t> </a:t>
            </a:r>
            <a:r>
              <a:rPr lang="en-US" sz="1800" dirty="0" err="1"/>
              <a:t>funcţionează</a:t>
            </a:r>
            <a:r>
              <a:rPr lang="en-US" sz="1800" dirty="0"/>
              <a:t> </a:t>
            </a:r>
            <a:r>
              <a:rPr lang="en-US" sz="1800" dirty="0" err="1"/>
              <a:t>în</a:t>
            </a:r>
            <a:r>
              <a:rPr lang="en-US" sz="1800" dirty="0"/>
              <a:t> </a:t>
            </a:r>
            <a:r>
              <a:rPr lang="en-US" sz="1800" dirty="0" err="1"/>
              <a:t>învăţământul</a:t>
            </a:r>
            <a:r>
              <a:rPr lang="en-US" sz="1800" dirty="0"/>
              <a:t> </a:t>
            </a:r>
            <a:r>
              <a:rPr lang="en-US" sz="1800" dirty="0" err="1"/>
              <a:t>primar</a:t>
            </a:r>
            <a:r>
              <a:rPr lang="en-US" sz="1800" dirty="0"/>
              <a:t>, </a:t>
            </a:r>
            <a:r>
              <a:rPr lang="en-US" sz="1800" dirty="0" err="1"/>
              <a:t>gimnazial</a:t>
            </a:r>
            <a:r>
              <a:rPr lang="en-US" sz="1800" dirty="0"/>
              <a:t>, </a:t>
            </a:r>
            <a:r>
              <a:rPr lang="en-US" sz="1800" dirty="0" err="1"/>
              <a:t>liceal</a:t>
            </a:r>
            <a:r>
              <a:rPr lang="en-US" sz="1800" dirty="0"/>
              <a:t>, </a:t>
            </a:r>
            <a:r>
              <a:rPr lang="en-US" sz="1800" dirty="0" err="1"/>
              <a:t>profesional</a:t>
            </a:r>
            <a:r>
              <a:rPr lang="en-US" sz="1800" dirty="0"/>
              <a:t> </a:t>
            </a:r>
            <a:r>
              <a:rPr lang="en-US" sz="1800" dirty="0" err="1"/>
              <a:t>şi</a:t>
            </a:r>
            <a:r>
              <a:rPr lang="en-US" sz="1800" dirty="0"/>
              <a:t> </a:t>
            </a:r>
            <a:r>
              <a:rPr lang="en-US" sz="1800" dirty="0" err="1"/>
              <a:t>postliceal</a:t>
            </a:r>
            <a:r>
              <a:rPr lang="en-US" sz="1800" dirty="0"/>
              <a:t> </a:t>
            </a:r>
            <a:r>
              <a:rPr lang="en-US" sz="1800" dirty="0" err="1"/>
              <a:t>şi</a:t>
            </a:r>
            <a:r>
              <a:rPr lang="en-US" sz="1800" dirty="0"/>
              <a:t> </a:t>
            </a:r>
            <a:r>
              <a:rPr lang="en-US" sz="1800" dirty="0" err="1"/>
              <a:t>este</a:t>
            </a:r>
            <a:r>
              <a:rPr lang="en-US" sz="1800" dirty="0"/>
              <a:t> </a:t>
            </a:r>
            <a:r>
              <a:rPr lang="en-US" sz="1800" dirty="0" err="1"/>
              <a:t>constituit</a:t>
            </a:r>
            <a:r>
              <a:rPr lang="en-US" sz="1800" dirty="0"/>
              <a:t> din </a:t>
            </a:r>
            <a:r>
              <a:rPr lang="en-US" sz="1800" dirty="0" err="1"/>
              <a:t>totalitatea</a:t>
            </a:r>
            <a:r>
              <a:rPr lang="en-US" sz="1800" dirty="0"/>
              <a:t> </a:t>
            </a:r>
            <a:r>
              <a:rPr lang="en-US" sz="1800" dirty="0" err="1"/>
              <a:t>personalului</a:t>
            </a:r>
            <a:r>
              <a:rPr lang="en-US" sz="1800" dirty="0"/>
              <a:t> didactic care </a:t>
            </a:r>
            <a:r>
              <a:rPr lang="en-US" sz="1800" dirty="0" err="1"/>
              <a:t>predă</a:t>
            </a:r>
            <a:r>
              <a:rPr lang="en-US" sz="1800" dirty="0"/>
              <a:t> la </a:t>
            </a:r>
            <a:r>
              <a:rPr lang="en-US" sz="1800" dirty="0" err="1"/>
              <a:t>clasa</a:t>
            </a:r>
            <a:r>
              <a:rPr lang="en-US" sz="1800" dirty="0"/>
              <a:t> </a:t>
            </a:r>
            <a:r>
              <a:rPr lang="en-US" sz="1800" dirty="0" err="1"/>
              <a:t>respectivă</a:t>
            </a:r>
            <a:r>
              <a:rPr lang="en-US" sz="1800" dirty="0"/>
              <a:t>, din </a:t>
            </a:r>
            <a:r>
              <a:rPr lang="en-US" sz="1800" dirty="0" err="1"/>
              <a:t>cel</a:t>
            </a:r>
            <a:r>
              <a:rPr lang="en-US" sz="1800" dirty="0"/>
              <a:t> </a:t>
            </a:r>
            <a:r>
              <a:rPr lang="en-US" sz="1800" dirty="0" err="1"/>
              <a:t>puţin</a:t>
            </a:r>
            <a:r>
              <a:rPr lang="en-US" sz="1800" dirty="0"/>
              <a:t> un </a:t>
            </a:r>
            <a:r>
              <a:rPr lang="en-US" sz="1800" dirty="0" err="1"/>
              <a:t>părinte</a:t>
            </a:r>
            <a:r>
              <a:rPr lang="en-US" sz="1800" dirty="0"/>
              <a:t> </a:t>
            </a:r>
            <a:r>
              <a:rPr lang="en-US" sz="1800" dirty="0" err="1"/>
              <a:t>delegat</a:t>
            </a:r>
            <a:r>
              <a:rPr lang="en-US" sz="1800" dirty="0"/>
              <a:t> al </a:t>
            </a:r>
            <a:r>
              <a:rPr lang="en-US" sz="1800" dirty="0" err="1"/>
              <a:t>comitetului</a:t>
            </a:r>
            <a:r>
              <a:rPr lang="en-US" sz="1800" dirty="0"/>
              <a:t> de </a:t>
            </a:r>
            <a:r>
              <a:rPr lang="en-US" sz="1800" dirty="0" err="1"/>
              <a:t>părinţi</a:t>
            </a:r>
            <a:r>
              <a:rPr lang="en-US" sz="1800" dirty="0"/>
              <a:t> al </a:t>
            </a:r>
            <a:r>
              <a:rPr lang="en-US" sz="1800" dirty="0" err="1"/>
              <a:t>clasei</a:t>
            </a:r>
            <a:r>
              <a:rPr lang="en-US" sz="1800" dirty="0"/>
              <a:t>, cu </a:t>
            </a:r>
            <a:r>
              <a:rPr lang="en-US" sz="1800" dirty="0" err="1"/>
              <a:t>excepţia</a:t>
            </a:r>
            <a:r>
              <a:rPr lang="en-US" sz="1800" dirty="0"/>
              <a:t> </a:t>
            </a:r>
            <a:r>
              <a:rPr lang="en-US" sz="1800" dirty="0" err="1"/>
              <a:t>claselor</a:t>
            </a:r>
            <a:r>
              <a:rPr lang="en-US" sz="1800" dirty="0"/>
              <a:t> din </a:t>
            </a:r>
            <a:r>
              <a:rPr lang="en-US" sz="1800" dirty="0" err="1"/>
              <a:t>învăţământul</a:t>
            </a:r>
            <a:r>
              <a:rPr lang="en-US" sz="1800" dirty="0"/>
              <a:t> </a:t>
            </a:r>
            <a:r>
              <a:rPr lang="en-US" sz="1800" dirty="0" err="1"/>
              <a:t>postliceal</a:t>
            </a:r>
            <a:r>
              <a:rPr lang="en-US" sz="1800" dirty="0"/>
              <a:t>, </a:t>
            </a:r>
            <a:r>
              <a:rPr lang="en-US" sz="1800" dirty="0" err="1"/>
              <a:t>şi</a:t>
            </a:r>
            <a:r>
              <a:rPr lang="en-US" sz="1800" dirty="0"/>
              <a:t>, </a:t>
            </a:r>
            <a:r>
              <a:rPr lang="en-US" sz="1800" dirty="0" err="1"/>
              <a:t>pentru</a:t>
            </a:r>
            <a:r>
              <a:rPr lang="en-US" sz="1800" dirty="0"/>
              <a:t> </a:t>
            </a:r>
            <a:r>
              <a:rPr lang="en-US" sz="1800" dirty="0" err="1"/>
              <a:t>toate</a:t>
            </a:r>
            <a:r>
              <a:rPr lang="en-US" sz="1800" dirty="0"/>
              <a:t> </a:t>
            </a:r>
            <a:r>
              <a:rPr lang="en-US" sz="1800" dirty="0" err="1"/>
              <a:t>clasele</a:t>
            </a:r>
            <a:r>
              <a:rPr lang="en-US" sz="1800" dirty="0"/>
              <a:t>, cu </a:t>
            </a:r>
            <a:r>
              <a:rPr lang="en-US" sz="1800" dirty="0" err="1"/>
              <a:t>excepţia</a:t>
            </a:r>
            <a:r>
              <a:rPr lang="en-US" sz="1800" dirty="0"/>
              <a:t> </a:t>
            </a:r>
            <a:r>
              <a:rPr lang="en-US" sz="1800" dirty="0" err="1"/>
              <a:t>celor</a:t>
            </a:r>
            <a:r>
              <a:rPr lang="en-US" sz="1800" dirty="0"/>
              <a:t> din </a:t>
            </a:r>
            <a:r>
              <a:rPr lang="en-US" sz="1800" dirty="0" err="1"/>
              <a:t>învăţământul</a:t>
            </a:r>
            <a:r>
              <a:rPr lang="en-US" sz="1800" dirty="0"/>
              <a:t> </a:t>
            </a:r>
            <a:r>
              <a:rPr lang="en-US" sz="1800" dirty="0" err="1"/>
              <a:t>primar</a:t>
            </a:r>
            <a:r>
              <a:rPr lang="en-US" sz="1800" dirty="0"/>
              <a:t>, </a:t>
            </a:r>
            <a:r>
              <a:rPr lang="en-US" sz="1800" dirty="0" err="1"/>
              <a:t>reprezentantul</a:t>
            </a:r>
            <a:r>
              <a:rPr lang="en-US" sz="1800" dirty="0"/>
              <a:t> </a:t>
            </a:r>
            <a:r>
              <a:rPr lang="en-US" sz="1800" dirty="0" err="1"/>
              <a:t>elevilor</a:t>
            </a:r>
            <a:r>
              <a:rPr lang="en-US" sz="1800" dirty="0"/>
              <a:t> </a:t>
            </a:r>
            <a:r>
              <a:rPr lang="en-US" sz="1800" dirty="0" err="1"/>
              <a:t>clasei</a:t>
            </a:r>
            <a:r>
              <a:rPr lang="en-US" sz="1800" dirty="0"/>
              <a:t> respective, </a:t>
            </a:r>
            <a:r>
              <a:rPr lang="en-US" sz="1800" dirty="0" err="1"/>
              <a:t>desemnat</a:t>
            </a:r>
            <a:r>
              <a:rPr lang="en-US" sz="1800" dirty="0"/>
              <a:t> </a:t>
            </a:r>
            <a:r>
              <a:rPr lang="en-US" sz="1800" dirty="0" err="1"/>
              <a:t>prin</a:t>
            </a:r>
            <a:r>
              <a:rPr lang="en-US" sz="1800" dirty="0"/>
              <a:t> </a:t>
            </a:r>
            <a:r>
              <a:rPr lang="en-US" sz="1800" dirty="0" err="1"/>
              <a:t>vot</a:t>
            </a:r>
            <a:r>
              <a:rPr lang="en-US" sz="1800" dirty="0"/>
              <a:t> secret de </a:t>
            </a:r>
            <a:r>
              <a:rPr lang="en-US" sz="1800" dirty="0" err="1"/>
              <a:t>către</a:t>
            </a:r>
            <a:r>
              <a:rPr lang="en-US" sz="1800" dirty="0"/>
              <a:t> </a:t>
            </a:r>
            <a:r>
              <a:rPr lang="en-US" sz="1800" dirty="0" err="1"/>
              <a:t>elevii</a:t>
            </a:r>
            <a:r>
              <a:rPr lang="en-US" sz="1800" dirty="0"/>
              <a:t> </a:t>
            </a:r>
            <a:r>
              <a:rPr lang="en-US" sz="1800" dirty="0" err="1"/>
              <a:t>clasei</a:t>
            </a:r>
            <a:r>
              <a:rPr lang="en-US" sz="1800" dirty="0"/>
              <a:t>.</a:t>
            </a:r>
          </a:p>
          <a:p>
            <a:r>
              <a:rPr lang="en-US" sz="1800" dirty="0"/>
              <a:t> </a:t>
            </a:r>
            <a:r>
              <a:rPr lang="en-US" sz="1800" b="1" dirty="0" err="1"/>
              <a:t>Preşedintele</a:t>
            </a:r>
            <a:r>
              <a:rPr lang="en-US" sz="1800" b="1" dirty="0"/>
              <a:t> </a:t>
            </a:r>
            <a:r>
              <a:rPr lang="en-US" sz="1800" b="1" dirty="0" err="1"/>
              <a:t>consiliului</a:t>
            </a:r>
            <a:r>
              <a:rPr lang="en-US" sz="1800" b="1" dirty="0"/>
              <a:t> </a:t>
            </a:r>
            <a:r>
              <a:rPr lang="en-US" sz="1800" dirty="0" err="1"/>
              <a:t>clasei</a:t>
            </a:r>
            <a:r>
              <a:rPr lang="en-US" sz="1800" dirty="0"/>
              <a:t> </a:t>
            </a:r>
            <a:r>
              <a:rPr lang="en-US" sz="1800" dirty="0" err="1"/>
              <a:t>este</a:t>
            </a:r>
            <a:r>
              <a:rPr lang="en-US" sz="1800" dirty="0"/>
              <a:t> </a:t>
            </a:r>
            <a:r>
              <a:rPr lang="en-US" sz="1800" dirty="0" err="1"/>
              <a:t>învăţătorul</a:t>
            </a:r>
            <a:r>
              <a:rPr lang="en-US" sz="1800" dirty="0"/>
              <a:t>/</a:t>
            </a:r>
            <a:r>
              <a:rPr lang="en-US" sz="1800" dirty="0" err="1"/>
              <a:t>institutorul</a:t>
            </a:r>
            <a:r>
              <a:rPr lang="en-US" sz="1800" dirty="0"/>
              <a:t>/</a:t>
            </a:r>
            <a:r>
              <a:rPr lang="en-US" sz="1800" dirty="0" err="1"/>
              <a:t>profesorul</a:t>
            </a:r>
            <a:r>
              <a:rPr lang="en-US" sz="1800" dirty="0"/>
              <a:t> </a:t>
            </a:r>
            <a:r>
              <a:rPr lang="en-US" sz="1800" dirty="0" err="1"/>
              <a:t>pentru</a:t>
            </a:r>
            <a:r>
              <a:rPr lang="en-US" sz="1800" dirty="0"/>
              <a:t> </a:t>
            </a:r>
            <a:r>
              <a:rPr lang="en-US" sz="1800" dirty="0" err="1"/>
              <a:t>învăţământul</a:t>
            </a:r>
            <a:r>
              <a:rPr lang="en-US" sz="1800" dirty="0"/>
              <a:t> </a:t>
            </a:r>
            <a:r>
              <a:rPr lang="en-US" sz="1800" dirty="0" err="1"/>
              <a:t>primar</a:t>
            </a:r>
            <a:r>
              <a:rPr lang="en-US" sz="1800" dirty="0"/>
              <a:t>, </a:t>
            </a:r>
            <a:r>
              <a:rPr lang="en-US" sz="1800" dirty="0" err="1"/>
              <a:t>respectiv</a:t>
            </a:r>
            <a:r>
              <a:rPr lang="en-US" sz="1800" dirty="0"/>
              <a:t> </a:t>
            </a:r>
            <a:r>
              <a:rPr lang="en-US" sz="1800" dirty="0" err="1"/>
              <a:t>profesorul</a:t>
            </a:r>
            <a:r>
              <a:rPr lang="en-US" sz="1800" dirty="0"/>
              <a:t> </a:t>
            </a:r>
            <a:r>
              <a:rPr lang="en-US" sz="1800" dirty="0" err="1"/>
              <a:t>diriginte</a:t>
            </a:r>
            <a:r>
              <a:rPr lang="en-US" sz="1800" dirty="0"/>
              <a:t>, </a:t>
            </a:r>
            <a:r>
              <a:rPr lang="en-US" sz="1800" dirty="0" err="1"/>
              <a:t>în</a:t>
            </a:r>
            <a:r>
              <a:rPr lang="en-US" sz="1800" dirty="0"/>
              <a:t> </a:t>
            </a:r>
            <a:r>
              <a:rPr lang="en-US" sz="1800" dirty="0" err="1"/>
              <a:t>cazul</a:t>
            </a:r>
            <a:r>
              <a:rPr lang="en-US" sz="1800" dirty="0"/>
              <a:t> </a:t>
            </a:r>
            <a:r>
              <a:rPr lang="en-US" sz="1800" dirty="0" err="1"/>
              <a:t>învăţământului</a:t>
            </a:r>
            <a:r>
              <a:rPr lang="en-US" sz="1800" dirty="0"/>
              <a:t> </a:t>
            </a:r>
            <a:r>
              <a:rPr lang="en-US" sz="1800" dirty="0" err="1"/>
              <a:t>gimnazial</a:t>
            </a:r>
            <a:r>
              <a:rPr lang="en-US" sz="1800" dirty="0"/>
              <a:t>, </a:t>
            </a:r>
            <a:r>
              <a:rPr lang="en-US" sz="1800" dirty="0" err="1"/>
              <a:t>liceal</a:t>
            </a:r>
            <a:r>
              <a:rPr lang="en-US" sz="1800" dirty="0"/>
              <a:t>, </a:t>
            </a:r>
            <a:r>
              <a:rPr lang="en-US" sz="1800" dirty="0" err="1"/>
              <a:t>profesional</a:t>
            </a:r>
            <a:r>
              <a:rPr lang="en-US" sz="1800" dirty="0"/>
              <a:t> </a:t>
            </a:r>
            <a:r>
              <a:rPr lang="en-US" sz="1800" dirty="0" err="1"/>
              <a:t>şi</a:t>
            </a:r>
            <a:r>
              <a:rPr lang="en-US" sz="1800" dirty="0"/>
              <a:t> </a:t>
            </a:r>
            <a:r>
              <a:rPr lang="en-US" sz="1800" dirty="0" err="1"/>
              <a:t>postliceal</a:t>
            </a:r>
            <a:r>
              <a:rPr lang="en-US" sz="1800" dirty="0"/>
              <a:t>.</a:t>
            </a:r>
          </a:p>
          <a:p>
            <a:r>
              <a:rPr lang="en-US" sz="1800" dirty="0"/>
              <a:t> </a:t>
            </a:r>
            <a:r>
              <a:rPr lang="en-US" sz="1800" dirty="0" err="1"/>
              <a:t>Consiliul</a:t>
            </a:r>
            <a:r>
              <a:rPr lang="en-US" sz="1800" dirty="0"/>
              <a:t> </a:t>
            </a:r>
            <a:r>
              <a:rPr lang="en-US" sz="1800" dirty="0" err="1"/>
              <a:t>clasei</a:t>
            </a:r>
            <a:r>
              <a:rPr lang="en-US" sz="1800" dirty="0"/>
              <a:t> se </a:t>
            </a:r>
            <a:r>
              <a:rPr lang="en-US" sz="1800" dirty="0" err="1"/>
              <a:t>întruneşte</a:t>
            </a:r>
            <a:r>
              <a:rPr lang="en-US" sz="1800" dirty="0"/>
              <a:t> </a:t>
            </a:r>
            <a:r>
              <a:rPr lang="en-US" sz="1800" dirty="0" err="1"/>
              <a:t>cel</a:t>
            </a:r>
            <a:r>
              <a:rPr lang="en-US" sz="1800" dirty="0"/>
              <a:t> </a:t>
            </a:r>
            <a:r>
              <a:rPr lang="en-US" sz="1800" dirty="0" err="1"/>
              <a:t>puţin</a:t>
            </a:r>
            <a:r>
              <a:rPr lang="en-US" sz="1800" dirty="0"/>
              <a:t> de </a:t>
            </a:r>
            <a:r>
              <a:rPr lang="en-US" sz="1800" dirty="0" err="1"/>
              <a:t>două</a:t>
            </a:r>
            <a:r>
              <a:rPr lang="en-US" sz="1800" dirty="0"/>
              <a:t> </a:t>
            </a:r>
            <a:r>
              <a:rPr lang="en-US" sz="1800" dirty="0" err="1"/>
              <a:t>ori</a:t>
            </a:r>
            <a:r>
              <a:rPr lang="en-US" sz="1800" dirty="0"/>
              <a:t> pe an </a:t>
            </a:r>
            <a:r>
              <a:rPr lang="en-US" sz="1800" dirty="0" err="1"/>
              <a:t>sau</a:t>
            </a:r>
            <a:r>
              <a:rPr lang="en-US" sz="1800" dirty="0"/>
              <a:t> </a:t>
            </a:r>
            <a:r>
              <a:rPr lang="en-US" sz="1800" dirty="0" err="1"/>
              <a:t>ori</a:t>
            </a:r>
            <a:r>
              <a:rPr lang="en-US" sz="1800" dirty="0"/>
              <a:t> de </a:t>
            </a:r>
            <a:r>
              <a:rPr lang="en-US" sz="1800" dirty="0" err="1"/>
              <a:t>câte</a:t>
            </a:r>
            <a:r>
              <a:rPr lang="en-US" sz="1800" dirty="0"/>
              <a:t> </a:t>
            </a:r>
            <a:r>
              <a:rPr lang="en-US" sz="1800" dirty="0" err="1"/>
              <a:t>ori</a:t>
            </a:r>
            <a:r>
              <a:rPr lang="en-US" sz="1800" dirty="0"/>
              <a:t> </a:t>
            </a:r>
            <a:r>
              <a:rPr lang="en-US" sz="1800" dirty="0" err="1"/>
              <a:t>este</a:t>
            </a:r>
            <a:r>
              <a:rPr lang="en-US" sz="1800" dirty="0"/>
              <a:t> </a:t>
            </a:r>
            <a:r>
              <a:rPr lang="en-US" sz="1800" dirty="0" err="1"/>
              <a:t>necesar</a:t>
            </a:r>
            <a:r>
              <a:rPr lang="en-US" sz="1800" dirty="0"/>
              <a:t>, la </a:t>
            </a:r>
            <a:r>
              <a:rPr lang="en-US" sz="1800" dirty="0" err="1"/>
              <a:t>solicitarea</a:t>
            </a:r>
            <a:r>
              <a:rPr lang="en-US" sz="1800" dirty="0"/>
              <a:t> </a:t>
            </a:r>
            <a:r>
              <a:rPr lang="en-US" sz="1800" dirty="0" err="1"/>
              <a:t>învăţătorului</a:t>
            </a:r>
            <a:r>
              <a:rPr lang="en-US" sz="1800" dirty="0"/>
              <a:t>/</a:t>
            </a:r>
            <a:r>
              <a:rPr lang="en-US" sz="1800" dirty="0" err="1"/>
              <a:t>institutorului</a:t>
            </a:r>
            <a:r>
              <a:rPr lang="en-US" sz="1800" dirty="0"/>
              <a:t>/</a:t>
            </a:r>
            <a:r>
              <a:rPr lang="en-US" sz="1800" dirty="0" err="1"/>
              <a:t>profesorului</a:t>
            </a:r>
            <a:r>
              <a:rPr lang="en-US" sz="1800" dirty="0"/>
              <a:t> </a:t>
            </a:r>
            <a:r>
              <a:rPr lang="en-US" sz="1800" dirty="0" err="1"/>
              <a:t>pentru</a:t>
            </a:r>
            <a:r>
              <a:rPr lang="en-US" sz="1800" dirty="0"/>
              <a:t> </a:t>
            </a:r>
            <a:r>
              <a:rPr lang="en-US" sz="1800" dirty="0" err="1"/>
              <a:t>învăţământul</a:t>
            </a:r>
            <a:r>
              <a:rPr lang="en-US" sz="1800" dirty="0"/>
              <a:t> </a:t>
            </a:r>
            <a:r>
              <a:rPr lang="en-US" sz="1800" dirty="0" err="1"/>
              <a:t>primar</a:t>
            </a:r>
            <a:r>
              <a:rPr lang="en-US" sz="1800" dirty="0"/>
              <a:t>, </a:t>
            </a:r>
            <a:r>
              <a:rPr lang="en-US" sz="1800" dirty="0" err="1"/>
              <a:t>respectiv</a:t>
            </a:r>
            <a:r>
              <a:rPr lang="en-US" sz="1800" dirty="0"/>
              <a:t> a </a:t>
            </a:r>
            <a:r>
              <a:rPr lang="en-US" sz="1800" dirty="0" err="1"/>
              <a:t>profesorului</a:t>
            </a:r>
            <a:r>
              <a:rPr lang="en-US" sz="1800" dirty="0"/>
              <a:t> </a:t>
            </a:r>
            <a:r>
              <a:rPr lang="en-US" sz="1800" dirty="0" err="1"/>
              <a:t>diriginte</a:t>
            </a:r>
            <a:r>
              <a:rPr lang="en-US" sz="1800" dirty="0"/>
              <a:t>, a </a:t>
            </a:r>
            <a:r>
              <a:rPr lang="en-US" sz="1800" dirty="0" err="1"/>
              <a:t>reprezentanţilor</a:t>
            </a:r>
            <a:r>
              <a:rPr lang="en-US" sz="1800" dirty="0"/>
              <a:t> </a:t>
            </a:r>
            <a:r>
              <a:rPr lang="en-US" sz="1800" dirty="0" err="1"/>
              <a:t>părinţilor</a:t>
            </a:r>
            <a:r>
              <a:rPr lang="en-US" sz="1800" dirty="0"/>
              <a:t> </a:t>
            </a:r>
            <a:r>
              <a:rPr lang="en-US" sz="1800" dirty="0" err="1"/>
              <a:t>şi</a:t>
            </a:r>
            <a:r>
              <a:rPr lang="en-US" sz="1800" dirty="0"/>
              <a:t> ai </a:t>
            </a:r>
            <a:r>
              <a:rPr lang="en-US" sz="1800" dirty="0" err="1"/>
              <a:t>elevilor</a:t>
            </a:r>
            <a:r>
              <a:rPr lang="en-US" sz="1800" dirty="0"/>
              <a:t>.</a:t>
            </a:r>
          </a:p>
          <a:p>
            <a:r>
              <a:rPr lang="en-US" sz="1800" dirty="0"/>
              <a:t> </a:t>
            </a:r>
            <a:r>
              <a:rPr lang="en-US" sz="1800" dirty="0" err="1"/>
              <a:t>În</a:t>
            </a:r>
            <a:r>
              <a:rPr lang="en-US" sz="1800" dirty="0"/>
              <a:t> </a:t>
            </a:r>
            <a:r>
              <a:rPr lang="en-US" sz="1800" dirty="0" err="1"/>
              <a:t>situaţii</a:t>
            </a:r>
            <a:r>
              <a:rPr lang="en-US" sz="1800" dirty="0"/>
              <a:t> </a:t>
            </a:r>
            <a:r>
              <a:rPr lang="en-US" sz="1800" dirty="0" err="1"/>
              <a:t>obiective</a:t>
            </a:r>
            <a:r>
              <a:rPr lang="en-US" sz="1800" dirty="0"/>
              <a:t>, cum </a:t>
            </a:r>
            <a:r>
              <a:rPr lang="en-US" sz="1800" dirty="0" err="1"/>
              <a:t>ar</a:t>
            </a:r>
            <a:r>
              <a:rPr lang="en-US" sz="1800" dirty="0"/>
              <a:t> fi </a:t>
            </a:r>
            <a:r>
              <a:rPr lang="en-US" sz="1800" dirty="0" err="1"/>
              <a:t>calamităţi</a:t>
            </a:r>
            <a:r>
              <a:rPr lang="en-US" sz="1800" dirty="0"/>
              <a:t>, </a:t>
            </a:r>
            <a:r>
              <a:rPr lang="en-US" sz="1800" dirty="0" err="1"/>
              <a:t>intemperii</a:t>
            </a:r>
            <a:r>
              <a:rPr lang="en-US" sz="1800" dirty="0"/>
              <a:t>, </a:t>
            </a:r>
            <a:r>
              <a:rPr lang="en-US" sz="1800" dirty="0" err="1"/>
              <a:t>epidemii</a:t>
            </a:r>
            <a:r>
              <a:rPr lang="en-US" sz="1800" dirty="0"/>
              <a:t>, </a:t>
            </a:r>
            <a:r>
              <a:rPr lang="en-US" sz="1800" dirty="0" err="1"/>
              <a:t>pandemii</a:t>
            </a:r>
            <a:r>
              <a:rPr lang="en-US" sz="1800" dirty="0"/>
              <a:t>, </a:t>
            </a:r>
            <a:r>
              <a:rPr lang="en-US" sz="1800" dirty="0" err="1"/>
              <a:t>alte</a:t>
            </a:r>
            <a:r>
              <a:rPr lang="en-US" sz="1800" dirty="0"/>
              <a:t> </a:t>
            </a:r>
            <a:r>
              <a:rPr lang="en-US" sz="1800" dirty="0" err="1"/>
              <a:t>situaţii</a:t>
            </a:r>
            <a:r>
              <a:rPr lang="en-US" sz="1800" dirty="0"/>
              <a:t> </a:t>
            </a:r>
            <a:r>
              <a:rPr lang="en-US" sz="1800" dirty="0" err="1"/>
              <a:t>excepţionale</a:t>
            </a:r>
            <a:r>
              <a:rPr lang="en-US" sz="1800" dirty="0"/>
              <a:t>, </a:t>
            </a:r>
            <a:r>
              <a:rPr lang="en-US" sz="1800" dirty="0" err="1"/>
              <a:t>şedinţele</a:t>
            </a:r>
            <a:r>
              <a:rPr lang="en-US" sz="1800" dirty="0"/>
              <a:t> </a:t>
            </a:r>
            <a:r>
              <a:rPr lang="en-US" sz="1800" dirty="0" err="1"/>
              <a:t>consiliului</a:t>
            </a:r>
            <a:r>
              <a:rPr lang="en-US" sz="1800" dirty="0"/>
              <a:t> </a:t>
            </a:r>
            <a:r>
              <a:rPr lang="en-US" sz="1800" dirty="0" err="1"/>
              <a:t>clasei</a:t>
            </a:r>
            <a:r>
              <a:rPr lang="en-US" sz="1800" dirty="0"/>
              <a:t> se pot </a:t>
            </a:r>
            <a:r>
              <a:rPr lang="en-US" sz="1800" dirty="0" err="1"/>
              <a:t>desfăşura</a:t>
            </a:r>
            <a:r>
              <a:rPr lang="en-US" sz="1800" dirty="0"/>
              <a:t> online, </a:t>
            </a:r>
            <a:r>
              <a:rPr lang="en-US" sz="1800" dirty="0" err="1"/>
              <a:t>prin</a:t>
            </a:r>
            <a:r>
              <a:rPr lang="en-US" sz="1800" dirty="0"/>
              <a:t> </a:t>
            </a:r>
            <a:r>
              <a:rPr lang="en-US" sz="1800" dirty="0" err="1"/>
              <a:t>mijloace</a:t>
            </a:r>
            <a:r>
              <a:rPr lang="en-US" sz="1800" dirty="0"/>
              <a:t> </a:t>
            </a:r>
            <a:r>
              <a:rPr lang="en-US" sz="1800" dirty="0" err="1"/>
              <a:t>electronice</a:t>
            </a:r>
            <a:r>
              <a:rPr lang="en-US" sz="1800" dirty="0"/>
              <a:t> de </a:t>
            </a:r>
            <a:r>
              <a:rPr lang="en-US" sz="1800" dirty="0" err="1"/>
              <a:t>comunicare</a:t>
            </a:r>
            <a:r>
              <a:rPr lang="en-US" sz="1800" dirty="0"/>
              <a:t> </a:t>
            </a:r>
            <a:r>
              <a:rPr lang="en-US" sz="1800" dirty="0" err="1"/>
              <a:t>în</a:t>
            </a:r>
            <a:r>
              <a:rPr lang="en-US" sz="1800" dirty="0"/>
              <a:t> </a:t>
            </a:r>
            <a:r>
              <a:rPr lang="en-US" sz="1800" dirty="0" err="1"/>
              <a:t>sistem</a:t>
            </a:r>
            <a:r>
              <a:rPr lang="en-US" sz="1800" dirty="0"/>
              <a:t> de </a:t>
            </a:r>
            <a:r>
              <a:rPr lang="en-US" sz="1800" dirty="0" err="1"/>
              <a:t>videoconferinţă</a:t>
            </a:r>
            <a:r>
              <a:rPr lang="en-US" sz="1800" dirty="0"/>
              <a:t>.</a:t>
            </a:r>
          </a:p>
          <a:p>
            <a:endParaRPr lang="en-US" dirty="0"/>
          </a:p>
        </p:txBody>
      </p:sp>
    </p:spTree>
    <p:extLst>
      <p:ext uri="{BB962C8B-B14F-4D97-AF65-F5344CB8AC3E}">
        <p14:creationId xmlns:p14="http://schemas.microsoft.com/office/powerpoint/2010/main" val="24308739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816FF4E-508F-426B-B0C0-D40311EB0097}"/>
              </a:ext>
            </a:extLst>
          </p:cNvPr>
          <p:cNvSpPr>
            <a:spLocks noGrp="1"/>
          </p:cNvSpPr>
          <p:nvPr>
            <p:ph type="title"/>
          </p:nvPr>
        </p:nvSpPr>
        <p:spPr>
          <a:xfrm>
            <a:off x="770467" y="220133"/>
            <a:ext cx="10583333" cy="601134"/>
          </a:xfrm>
          <a:solidFill>
            <a:schemeClr val="accent2"/>
          </a:solidFill>
        </p:spPr>
        <p:txBody>
          <a:bodyPr>
            <a:normAutofit fontScale="90000"/>
          </a:bodyPr>
          <a:lstStyle/>
          <a:p>
            <a:r>
              <a:rPr lang="ro-RO" dirty="0">
                <a:solidFill>
                  <a:schemeClr val="tx1"/>
                </a:solidFill>
                <a:latin typeface="+mn-lt"/>
              </a:rPr>
              <a:t>Profesorul diriginte</a:t>
            </a:r>
            <a:endParaRPr lang="en-US" dirty="0">
              <a:solidFill>
                <a:schemeClr val="tx1"/>
              </a:solidFill>
              <a:latin typeface="+mn-lt"/>
            </a:endParaRPr>
          </a:p>
        </p:txBody>
      </p:sp>
      <p:sp>
        <p:nvSpPr>
          <p:cNvPr id="3" name="Content Placeholder 2">
            <a:extLst>
              <a:ext uri="{FF2B5EF4-FFF2-40B4-BE49-F238E27FC236}">
                <a16:creationId xmlns="" xmlns:a16="http://schemas.microsoft.com/office/drawing/2014/main" id="{4CE3B6A7-AB9B-476F-B359-BF1DAD0C6B0E}"/>
              </a:ext>
            </a:extLst>
          </p:cNvPr>
          <p:cNvSpPr>
            <a:spLocks noGrp="1"/>
          </p:cNvSpPr>
          <p:nvPr>
            <p:ph idx="1"/>
          </p:nvPr>
        </p:nvSpPr>
        <p:spPr>
          <a:xfrm>
            <a:off x="838200" y="821267"/>
            <a:ext cx="10515600" cy="5816600"/>
          </a:xfrm>
        </p:spPr>
        <p:txBody>
          <a:bodyPr>
            <a:noAutofit/>
          </a:bodyPr>
          <a:lstStyle/>
          <a:p>
            <a:r>
              <a:rPr lang="ro-RO" sz="1400" dirty="0" smtClean="0"/>
              <a:t>A</a:t>
            </a:r>
            <a:r>
              <a:rPr lang="en-US" sz="1400" dirty="0" err="1"/>
              <a:t>ctivităţile</a:t>
            </a:r>
            <a:r>
              <a:rPr lang="en-US" sz="1400" dirty="0"/>
              <a:t> </a:t>
            </a:r>
            <a:r>
              <a:rPr lang="en-US" sz="1400" dirty="0" err="1"/>
              <a:t>specifice</a:t>
            </a:r>
            <a:r>
              <a:rPr lang="en-US" sz="1400" dirty="0"/>
              <a:t> </a:t>
            </a:r>
            <a:r>
              <a:rPr lang="en-US" sz="1400" dirty="0" err="1"/>
              <a:t>funcţiei</a:t>
            </a:r>
            <a:r>
              <a:rPr lang="en-US" sz="1400" dirty="0"/>
              <a:t> de </a:t>
            </a:r>
            <a:r>
              <a:rPr lang="en-US" sz="1400" dirty="0" err="1"/>
              <a:t>diriginte</a:t>
            </a:r>
            <a:r>
              <a:rPr lang="en-US" sz="1400" dirty="0"/>
              <a:t> sunt </a:t>
            </a:r>
            <a:r>
              <a:rPr lang="en-US" sz="1400" dirty="0" err="1"/>
              <a:t>prevăzute</a:t>
            </a:r>
            <a:r>
              <a:rPr lang="en-US" sz="1400" dirty="0"/>
              <a:t> </a:t>
            </a:r>
            <a:r>
              <a:rPr lang="en-US" sz="1400" dirty="0" err="1"/>
              <a:t>în</a:t>
            </a:r>
            <a:r>
              <a:rPr lang="en-US" sz="1400" dirty="0"/>
              <a:t> </a:t>
            </a:r>
            <a:r>
              <a:rPr lang="en-US" sz="1400" dirty="0" err="1"/>
              <a:t>fişa</a:t>
            </a:r>
            <a:r>
              <a:rPr lang="en-US" sz="1400" dirty="0"/>
              <a:t> </a:t>
            </a:r>
            <a:r>
              <a:rPr lang="en-US" sz="1400" dirty="0" err="1"/>
              <a:t>postului</a:t>
            </a:r>
            <a:r>
              <a:rPr lang="en-US" sz="1400" dirty="0"/>
              <a:t> </a:t>
            </a:r>
            <a:r>
              <a:rPr lang="en-US" sz="1400" dirty="0" err="1"/>
              <a:t>cadrului</a:t>
            </a:r>
            <a:r>
              <a:rPr lang="en-US" sz="1400" dirty="0"/>
              <a:t> didactic.</a:t>
            </a:r>
          </a:p>
          <a:p>
            <a:r>
              <a:rPr lang="en-US" sz="1400" dirty="0" err="1"/>
              <a:t>Profesorul</a:t>
            </a:r>
            <a:r>
              <a:rPr lang="en-US" sz="1400" dirty="0"/>
              <a:t> </a:t>
            </a:r>
            <a:r>
              <a:rPr lang="en-US" sz="1400" dirty="0" err="1"/>
              <a:t>diriginte</a:t>
            </a:r>
            <a:r>
              <a:rPr lang="en-US" sz="1400" dirty="0"/>
              <a:t> </a:t>
            </a:r>
            <a:r>
              <a:rPr lang="en-US" sz="1400" b="1" dirty="0" err="1"/>
              <a:t>realizează</a:t>
            </a:r>
            <a:r>
              <a:rPr lang="en-US" sz="1400" b="1" dirty="0"/>
              <a:t> </a:t>
            </a:r>
            <a:r>
              <a:rPr lang="en-US" sz="1400" b="1" dirty="0" err="1"/>
              <a:t>anual</a:t>
            </a:r>
            <a:r>
              <a:rPr lang="en-US" sz="1400" b="1" dirty="0"/>
              <a:t> </a:t>
            </a:r>
            <a:r>
              <a:rPr lang="en-US" sz="1400" b="1" dirty="0" err="1"/>
              <a:t>planificarea</a:t>
            </a:r>
            <a:r>
              <a:rPr lang="en-US" sz="1400" b="1" dirty="0"/>
              <a:t> </a:t>
            </a:r>
            <a:r>
              <a:rPr lang="en-US" sz="1400" b="1" dirty="0" err="1"/>
              <a:t>activităţil</a:t>
            </a:r>
            <a:r>
              <a:rPr lang="en-US" sz="1400" dirty="0" err="1"/>
              <a:t>or</a:t>
            </a:r>
            <a:r>
              <a:rPr lang="en-US" sz="1400" dirty="0"/>
              <a:t> conform </a:t>
            </a:r>
            <a:r>
              <a:rPr lang="en-US" sz="1400" dirty="0" err="1"/>
              <a:t>proiectului</a:t>
            </a:r>
            <a:r>
              <a:rPr lang="en-US" sz="1400" dirty="0"/>
              <a:t> de </a:t>
            </a:r>
            <a:r>
              <a:rPr lang="en-US" sz="1400" dirty="0" err="1"/>
              <a:t>dezvoltare</a:t>
            </a:r>
            <a:r>
              <a:rPr lang="en-US" sz="1400" dirty="0"/>
              <a:t> </a:t>
            </a:r>
            <a:r>
              <a:rPr lang="en-US" sz="1400" dirty="0" err="1"/>
              <a:t>instituţională</a:t>
            </a:r>
            <a:r>
              <a:rPr lang="en-US" sz="1400" dirty="0"/>
              <a:t> </a:t>
            </a:r>
            <a:r>
              <a:rPr lang="en-US" sz="1400" dirty="0" err="1"/>
              <a:t>şi</a:t>
            </a:r>
            <a:r>
              <a:rPr lang="en-US" sz="1400" dirty="0"/>
              <a:t> </a:t>
            </a:r>
            <a:r>
              <a:rPr lang="en-US" sz="1400" dirty="0" err="1"/>
              <a:t>nevoilor</a:t>
            </a:r>
            <a:r>
              <a:rPr lang="en-US" sz="1400" dirty="0"/>
              <a:t> </a:t>
            </a:r>
            <a:r>
              <a:rPr lang="en-US" sz="1400" dirty="0" err="1"/>
              <a:t>educaţionale</a:t>
            </a:r>
            <a:r>
              <a:rPr lang="en-US" sz="1400" dirty="0"/>
              <a:t> ale </a:t>
            </a:r>
            <a:r>
              <a:rPr lang="en-US" sz="1400" dirty="0" err="1"/>
              <a:t>colectivului</a:t>
            </a:r>
            <a:r>
              <a:rPr lang="en-US" sz="1400" dirty="0"/>
              <a:t> de </a:t>
            </a:r>
            <a:r>
              <a:rPr lang="en-US" sz="1400" dirty="0" err="1"/>
              <a:t>elevi</a:t>
            </a:r>
            <a:r>
              <a:rPr lang="en-US" sz="1400" dirty="0"/>
              <a:t> pe care </a:t>
            </a:r>
            <a:r>
              <a:rPr lang="en-US" sz="1400" dirty="0" err="1"/>
              <a:t>îl</a:t>
            </a:r>
            <a:r>
              <a:rPr lang="en-US" sz="1400" dirty="0"/>
              <a:t> </a:t>
            </a:r>
            <a:r>
              <a:rPr lang="en-US" sz="1400" dirty="0" err="1"/>
              <a:t>coordonează</a:t>
            </a:r>
            <a:r>
              <a:rPr lang="en-US" sz="1400" dirty="0"/>
              <a:t>. </a:t>
            </a:r>
            <a:r>
              <a:rPr lang="en-US" sz="1400" dirty="0" err="1"/>
              <a:t>Planificarea</a:t>
            </a:r>
            <a:r>
              <a:rPr lang="en-US" sz="1400" dirty="0"/>
              <a:t> se </a:t>
            </a:r>
            <a:r>
              <a:rPr lang="en-US" sz="1400" dirty="0" err="1"/>
              <a:t>avizează</a:t>
            </a:r>
            <a:r>
              <a:rPr lang="en-US" sz="1400" dirty="0"/>
              <a:t> de </a:t>
            </a:r>
            <a:r>
              <a:rPr lang="en-US" sz="1400" dirty="0" err="1"/>
              <a:t>către</a:t>
            </a:r>
            <a:r>
              <a:rPr lang="en-US" sz="1400" dirty="0"/>
              <a:t> </a:t>
            </a:r>
            <a:r>
              <a:rPr lang="en-US" sz="1400" dirty="0" err="1"/>
              <a:t>directorul</a:t>
            </a:r>
            <a:r>
              <a:rPr lang="en-US" sz="1400" dirty="0"/>
              <a:t> </a:t>
            </a:r>
            <a:r>
              <a:rPr lang="en-US" sz="1400" dirty="0" err="1"/>
              <a:t>unităţii</a:t>
            </a:r>
            <a:r>
              <a:rPr lang="en-US" sz="1400" dirty="0"/>
              <a:t> de </a:t>
            </a:r>
            <a:r>
              <a:rPr lang="en-US" sz="1400" dirty="0" err="1"/>
              <a:t>învăţământ</a:t>
            </a:r>
            <a:r>
              <a:rPr lang="en-US" sz="1400" dirty="0"/>
              <a:t>.</a:t>
            </a:r>
          </a:p>
          <a:p>
            <a:r>
              <a:rPr lang="en-US" sz="1400" dirty="0"/>
              <a:t> </a:t>
            </a:r>
            <a:r>
              <a:rPr lang="ro-RO" sz="1400" dirty="0"/>
              <a:t>A</a:t>
            </a:r>
            <a:r>
              <a:rPr lang="en-US" sz="1400" dirty="0" err="1"/>
              <a:t>ctivităţile</a:t>
            </a:r>
            <a:r>
              <a:rPr lang="en-US" sz="1400" dirty="0"/>
              <a:t> </a:t>
            </a:r>
            <a:r>
              <a:rPr lang="en-US" sz="1400" b="1" dirty="0"/>
              <a:t>de </a:t>
            </a:r>
            <a:r>
              <a:rPr lang="en-US" sz="1400" b="1" dirty="0" err="1"/>
              <a:t>suport</a:t>
            </a:r>
            <a:r>
              <a:rPr lang="en-US" sz="1400" b="1" dirty="0"/>
              <a:t> </a:t>
            </a:r>
            <a:r>
              <a:rPr lang="en-US" sz="1400" b="1" dirty="0" err="1"/>
              <a:t>educaţional</a:t>
            </a:r>
            <a:r>
              <a:rPr lang="en-US" sz="1400" b="1" dirty="0"/>
              <a:t>, </a:t>
            </a:r>
            <a:r>
              <a:rPr lang="en-US" sz="1400" b="1" dirty="0" err="1"/>
              <a:t>consiliere</a:t>
            </a:r>
            <a:r>
              <a:rPr lang="en-US" sz="1400" b="1" dirty="0"/>
              <a:t> </a:t>
            </a:r>
            <a:r>
              <a:rPr lang="en-US" sz="1400" b="1" dirty="0" err="1"/>
              <a:t>şi</a:t>
            </a:r>
            <a:r>
              <a:rPr lang="en-US" sz="1400" b="1" dirty="0"/>
              <a:t> </a:t>
            </a:r>
            <a:r>
              <a:rPr lang="en-US" sz="1400" b="1" dirty="0" err="1"/>
              <a:t>orientare</a:t>
            </a:r>
            <a:r>
              <a:rPr lang="en-US" sz="1400" b="1" dirty="0"/>
              <a:t> </a:t>
            </a:r>
            <a:r>
              <a:rPr lang="en-US" sz="1400" b="1" dirty="0" err="1"/>
              <a:t>profesională</a:t>
            </a:r>
            <a:r>
              <a:rPr lang="en-US" sz="1400" b="1" dirty="0"/>
              <a:t> sunt </a:t>
            </a:r>
            <a:r>
              <a:rPr lang="en-US" sz="1400" b="1" dirty="0" err="1"/>
              <a:t>obligatorii</a:t>
            </a:r>
            <a:r>
              <a:rPr lang="en-US" sz="1400" b="1" dirty="0"/>
              <a:t> </a:t>
            </a:r>
            <a:r>
              <a:rPr lang="en-US" sz="1400" b="1" dirty="0" err="1"/>
              <a:t>şi</a:t>
            </a:r>
            <a:r>
              <a:rPr lang="en-US" sz="1400" b="1" dirty="0"/>
              <a:t> </a:t>
            </a:r>
            <a:r>
              <a:rPr lang="en-US" sz="1400" dirty="0"/>
              <a:t>sunt </a:t>
            </a:r>
            <a:r>
              <a:rPr lang="en-US" sz="1400" dirty="0" err="1"/>
              <a:t>desfăşurate</a:t>
            </a:r>
            <a:r>
              <a:rPr lang="en-US" sz="1400" dirty="0"/>
              <a:t> de </a:t>
            </a:r>
            <a:r>
              <a:rPr lang="en-US" sz="1400" dirty="0" err="1"/>
              <a:t>profesorul</a:t>
            </a:r>
            <a:r>
              <a:rPr lang="en-US" sz="1400" dirty="0"/>
              <a:t> </a:t>
            </a:r>
            <a:r>
              <a:rPr lang="en-US" sz="1400" dirty="0" err="1"/>
              <a:t>diriginte</a:t>
            </a:r>
            <a:r>
              <a:rPr lang="en-US" sz="1400" dirty="0"/>
              <a:t> </a:t>
            </a:r>
            <a:r>
              <a:rPr lang="en-US" sz="1400" dirty="0" err="1"/>
              <a:t>astfel</a:t>
            </a:r>
            <a:r>
              <a:rPr lang="en-US" sz="1400" dirty="0"/>
              <a:t>:</a:t>
            </a:r>
          </a:p>
          <a:p>
            <a:r>
              <a:rPr lang="en-US" sz="1400" dirty="0"/>
              <a:t>    a) </a:t>
            </a:r>
            <a:r>
              <a:rPr lang="en-US" sz="1400" b="1" dirty="0" err="1"/>
              <a:t>în</a:t>
            </a:r>
            <a:r>
              <a:rPr lang="en-US" sz="1400" b="1" dirty="0"/>
              <a:t> </a:t>
            </a:r>
            <a:r>
              <a:rPr lang="en-US" sz="1400" b="1" dirty="0" err="1"/>
              <a:t>cadrul</a:t>
            </a:r>
            <a:r>
              <a:rPr lang="en-US" sz="1400" b="1" dirty="0"/>
              <a:t> </a:t>
            </a:r>
            <a:r>
              <a:rPr lang="en-US" sz="1400" b="1" dirty="0" err="1"/>
              <a:t>orelor</a:t>
            </a:r>
            <a:r>
              <a:rPr lang="en-US" sz="1400" b="1" dirty="0"/>
              <a:t> din aria </a:t>
            </a:r>
            <a:r>
              <a:rPr lang="en-US" sz="1400" b="1" dirty="0" err="1"/>
              <a:t>curriculară</a:t>
            </a:r>
            <a:r>
              <a:rPr lang="en-US" sz="1400" b="1" dirty="0"/>
              <a:t> </a:t>
            </a:r>
            <a:r>
              <a:rPr lang="en-US" sz="1400" b="1" dirty="0" err="1"/>
              <a:t>consiliere</a:t>
            </a:r>
            <a:r>
              <a:rPr lang="en-US" sz="1400" b="1" dirty="0"/>
              <a:t> </a:t>
            </a:r>
            <a:r>
              <a:rPr lang="en-US" sz="1400" b="1" dirty="0" err="1"/>
              <a:t>şi</a:t>
            </a:r>
            <a:r>
              <a:rPr lang="en-US" sz="1400" b="1" dirty="0"/>
              <a:t> </a:t>
            </a:r>
            <a:r>
              <a:rPr lang="en-US" sz="1400" b="1" dirty="0" err="1"/>
              <a:t>orientare</a:t>
            </a:r>
            <a:r>
              <a:rPr lang="en-US" sz="1400" b="1" dirty="0"/>
              <a:t>;</a:t>
            </a:r>
          </a:p>
          <a:p>
            <a:r>
              <a:rPr lang="en-US" sz="1400" dirty="0"/>
              <a:t>    b) </a:t>
            </a:r>
            <a:r>
              <a:rPr lang="en-US" sz="1400" b="1" dirty="0" err="1"/>
              <a:t>în</a:t>
            </a:r>
            <a:r>
              <a:rPr lang="en-US" sz="1400" b="1" dirty="0"/>
              <a:t> afara </a:t>
            </a:r>
            <a:r>
              <a:rPr lang="en-US" sz="1400" b="1" dirty="0" err="1"/>
              <a:t>orelor</a:t>
            </a:r>
            <a:r>
              <a:rPr lang="en-US" sz="1400" b="1" dirty="0"/>
              <a:t> de curs, </a:t>
            </a:r>
            <a:r>
              <a:rPr lang="en-US" sz="1400" b="1" dirty="0" err="1"/>
              <a:t>în</a:t>
            </a:r>
            <a:r>
              <a:rPr lang="en-US" sz="1400" b="1" dirty="0"/>
              <a:t> </a:t>
            </a:r>
            <a:r>
              <a:rPr lang="en-US" sz="1400" b="1" dirty="0" err="1"/>
              <a:t>situaţia</a:t>
            </a:r>
            <a:r>
              <a:rPr lang="en-US" sz="1400" b="1" dirty="0"/>
              <a:t> </a:t>
            </a:r>
            <a:r>
              <a:rPr lang="en-US" sz="1400" b="1" dirty="0" err="1"/>
              <a:t>în</a:t>
            </a:r>
            <a:r>
              <a:rPr lang="en-US" sz="1400" b="1" dirty="0"/>
              <a:t> care </a:t>
            </a:r>
            <a:r>
              <a:rPr lang="en-US" sz="1400" b="1" dirty="0" err="1"/>
              <a:t>în</a:t>
            </a:r>
            <a:r>
              <a:rPr lang="en-US" sz="1400" b="1" dirty="0"/>
              <a:t> </a:t>
            </a:r>
            <a:r>
              <a:rPr lang="en-US" sz="1400" b="1" dirty="0" err="1"/>
              <a:t>planul-cadru</a:t>
            </a:r>
            <a:r>
              <a:rPr lang="en-US" sz="1400" b="1" dirty="0"/>
              <a:t> nu </a:t>
            </a:r>
            <a:r>
              <a:rPr lang="en-US" sz="1400" b="1" dirty="0" err="1"/>
              <a:t>este</a:t>
            </a:r>
            <a:r>
              <a:rPr lang="en-US" sz="1400" b="1" dirty="0"/>
              <a:t> </a:t>
            </a:r>
            <a:r>
              <a:rPr lang="en-US" sz="1400" b="1" dirty="0" err="1"/>
              <a:t>prevăzută</a:t>
            </a:r>
            <a:r>
              <a:rPr lang="en-US" sz="1400" b="1" dirty="0"/>
              <a:t> </a:t>
            </a:r>
            <a:r>
              <a:rPr lang="en-US" sz="1400" b="1" dirty="0" err="1"/>
              <a:t>ora</a:t>
            </a:r>
            <a:r>
              <a:rPr lang="en-US" sz="1400" b="1" dirty="0"/>
              <a:t> de </a:t>
            </a:r>
            <a:r>
              <a:rPr lang="en-US" sz="1400" b="1" dirty="0" err="1"/>
              <a:t>consiliere</a:t>
            </a:r>
            <a:r>
              <a:rPr lang="en-US" sz="1400" b="1" dirty="0"/>
              <a:t> </a:t>
            </a:r>
            <a:r>
              <a:rPr lang="en-US" sz="1400" b="1" dirty="0" err="1"/>
              <a:t>şi</a:t>
            </a:r>
            <a:r>
              <a:rPr lang="en-US" sz="1400" b="1" dirty="0"/>
              <a:t> </a:t>
            </a:r>
            <a:r>
              <a:rPr lang="en-US" sz="1400" b="1" dirty="0" err="1"/>
              <a:t>orientare</a:t>
            </a:r>
            <a:r>
              <a:rPr lang="en-US" sz="1400" b="1" dirty="0"/>
              <a:t>. </a:t>
            </a:r>
            <a:r>
              <a:rPr lang="en-US" sz="1400" b="1" dirty="0" err="1"/>
              <a:t>În</a:t>
            </a:r>
            <a:r>
              <a:rPr lang="en-US" sz="1400" b="1" dirty="0"/>
              <a:t> </a:t>
            </a:r>
            <a:r>
              <a:rPr lang="en-US" sz="1400" b="1" dirty="0" err="1"/>
              <a:t>această</a:t>
            </a:r>
            <a:r>
              <a:rPr lang="en-US" sz="1400" b="1" dirty="0"/>
              <a:t> </a:t>
            </a:r>
            <a:r>
              <a:rPr lang="en-US" sz="1400" b="1" dirty="0" err="1"/>
              <a:t>situaţie</a:t>
            </a:r>
            <a:r>
              <a:rPr lang="en-US" sz="1400" b="1" dirty="0"/>
              <a:t>, </a:t>
            </a:r>
            <a:r>
              <a:rPr lang="en-US" sz="1400" b="1" dirty="0" err="1"/>
              <a:t>dirigintele</a:t>
            </a:r>
            <a:r>
              <a:rPr lang="en-US" sz="1400" b="1" dirty="0"/>
              <a:t> </a:t>
            </a:r>
            <a:r>
              <a:rPr lang="en-US" sz="1400" b="1" dirty="0" err="1"/>
              <a:t>stabileşte</a:t>
            </a:r>
            <a:r>
              <a:rPr lang="en-US" sz="1400" b="1" dirty="0"/>
              <a:t>, </a:t>
            </a:r>
            <a:r>
              <a:rPr lang="en-US" sz="1400" b="1" dirty="0" err="1"/>
              <a:t>consultând</a:t>
            </a:r>
            <a:r>
              <a:rPr lang="en-US" sz="1400" b="1" dirty="0"/>
              <a:t> </a:t>
            </a:r>
            <a:r>
              <a:rPr lang="en-US" sz="1400" b="1" dirty="0" err="1"/>
              <a:t>colectivul</a:t>
            </a:r>
            <a:r>
              <a:rPr lang="en-US" sz="1400" b="1" dirty="0"/>
              <a:t> de </a:t>
            </a:r>
            <a:r>
              <a:rPr lang="en-US" sz="1400" b="1" dirty="0" err="1"/>
              <a:t>elevi</a:t>
            </a:r>
            <a:r>
              <a:rPr lang="en-US" sz="1400" b="1" dirty="0"/>
              <a:t>, un interval </a:t>
            </a:r>
            <a:r>
              <a:rPr lang="en-US" sz="1400" b="1" dirty="0" err="1"/>
              <a:t>orar</a:t>
            </a:r>
            <a:r>
              <a:rPr lang="en-US" sz="1400" b="1" dirty="0"/>
              <a:t> </a:t>
            </a:r>
            <a:r>
              <a:rPr lang="en-US" sz="1400" b="1" dirty="0" err="1"/>
              <a:t>în</a:t>
            </a:r>
            <a:r>
              <a:rPr lang="en-US" sz="1400" b="1" dirty="0"/>
              <a:t> care se </a:t>
            </a:r>
            <a:r>
              <a:rPr lang="en-US" sz="1400" b="1" dirty="0" err="1"/>
              <a:t>vor</a:t>
            </a:r>
            <a:r>
              <a:rPr lang="en-US" sz="1400" b="1" dirty="0"/>
              <a:t> </a:t>
            </a:r>
            <a:r>
              <a:rPr lang="en-US" sz="1400" b="1" dirty="0" err="1"/>
              <a:t>desfăşura</a:t>
            </a:r>
            <a:r>
              <a:rPr lang="en-US" sz="1400" b="1" dirty="0"/>
              <a:t> </a:t>
            </a:r>
            <a:r>
              <a:rPr lang="en-US" sz="1400" b="1" dirty="0" err="1"/>
              <a:t>activităţile</a:t>
            </a:r>
            <a:r>
              <a:rPr lang="en-US" sz="1400" b="1" dirty="0"/>
              <a:t> de </a:t>
            </a:r>
            <a:r>
              <a:rPr lang="en-US" sz="1400" b="1" dirty="0" err="1"/>
              <a:t>suport</a:t>
            </a:r>
            <a:r>
              <a:rPr lang="en-US" sz="1400" b="1" dirty="0"/>
              <a:t> </a:t>
            </a:r>
            <a:r>
              <a:rPr lang="en-US" sz="1400" b="1" dirty="0" err="1"/>
              <a:t>educaţional</a:t>
            </a:r>
            <a:r>
              <a:rPr lang="en-US" sz="1400" b="1" dirty="0"/>
              <a:t>, </a:t>
            </a:r>
            <a:r>
              <a:rPr lang="en-US" sz="1400" b="1" dirty="0" err="1"/>
              <a:t>consiliere</a:t>
            </a:r>
            <a:r>
              <a:rPr lang="en-US" sz="1400" b="1" dirty="0"/>
              <a:t> </a:t>
            </a:r>
            <a:r>
              <a:rPr lang="en-US" sz="1400" b="1" dirty="0" err="1"/>
              <a:t>şi</a:t>
            </a:r>
            <a:r>
              <a:rPr lang="en-US" sz="1400" b="1" dirty="0"/>
              <a:t> </a:t>
            </a:r>
            <a:r>
              <a:rPr lang="en-US" sz="1400" b="1" dirty="0" err="1"/>
              <a:t>orientare</a:t>
            </a:r>
            <a:r>
              <a:rPr lang="en-US" sz="1400" b="1" dirty="0"/>
              <a:t> </a:t>
            </a:r>
            <a:r>
              <a:rPr lang="en-US" sz="1400" b="1" dirty="0" err="1"/>
              <a:t>profesională</a:t>
            </a:r>
            <a:r>
              <a:rPr lang="en-US" sz="1400" b="1" dirty="0"/>
              <a:t>, care </a:t>
            </a:r>
            <a:r>
              <a:rPr lang="en-US" sz="1400" b="1" dirty="0" err="1"/>
              <a:t>va</a:t>
            </a:r>
            <a:r>
              <a:rPr lang="en-US" sz="1400" b="1" dirty="0"/>
              <a:t> fi </a:t>
            </a:r>
            <a:r>
              <a:rPr lang="en-US" sz="1400" b="1" dirty="0" err="1"/>
              <a:t>adus</a:t>
            </a:r>
            <a:r>
              <a:rPr lang="en-US" sz="1400" b="1" dirty="0"/>
              <a:t> la </a:t>
            </a:r>
            <a:r>
              <a:rPr lang="en-US" sz="1400" b="1" dirty="0" err="1"/>
              <a:t>cunoştinţă</a:t>
            </a:r>
            <a:r>
              <a:rPr lang="en-US" sz="1400" b="1" dirty="0"/>
              <a:t> </a:t>
            </a:r>
            <a:r>
              <a:rPr lang="en-US" sz="1400" b="1" dirty="0" err="1"/>
              <a:t>elevilor</a:t>
            </a:r>
            <a:r>
              <a:rPr lang="en-US" sz="1400" b="1" dirty="0"/>
              <a:t>, </a:t>
            </a:r>
            <a:r>
              <a:rPr lang="en-US" sz="1400" b="1" dirty="0" err="1"/>
              <a:t>părinţilor</a:t>
            </a:r>
            <a:r>
              <a:rPr lang="en-US" sz="1400" b="1" dirty="0"/>
              <a:t> </a:t>
            </a:r>
            <a:r>
              <a:rPr lang="en-US" sz="1400" b="1" dirty="0" err="1"/>
              <a:t>şi</a:t>
            </a:r>
            <a:r>
              <a:rPr lang="en-US" sz="1400" b="1" dirty="0"/>
              <a:t> </a:t>
            </a:r>
            <a:r>
              <a:rPr lang="en-US" sz="1400" b="1" dirty="0" err="1"/>
              <a:t>celorlalte</a:t>
            </a:r>
            <a:r>
              <a:rPr lang="en-US" sz="1400" b="1" dirty="0"/>
              <a:t> cadre </a:t>
            </a:r>
            <a:r>
              <a:rPr lang="en-US" sz="1400" b="1" dirty="0" err="1"/>
              <a:t>didactice</a:t>
            </a:r>
            <a:r>
              <a:rPr lang="en-US" sz="1400" b="1" dirty="0"/>
              <a:t>. </a:t>
            </a:r>
            <a:r>
              <a:rPr lang="en-US" sz="1400" b="1" dirty="0" err="1"/>
              <a:t>Planificarea</a:t>
            </a:r>
            <a:r>
              <a:rPr lang="en-US" sz="1400" b="1" dirty="0"/>
              <a:t> </a:t>
            </a:r>
            <a:r>
              <a:rPr lang="en-US" sz="1400" b="1" dirty="0" err="1"/>
              <a:t>orei</a:t>
            </a:r>
            <a:r>
              <a:rPr lang="en-US" sz="1400" b="1" dirty="0"/>
              <a:t> destinate </a:t>
            </a:r>
            <a:r>
              <a:rPr lang="en-US" sz="1400" b="1" dirty="0" err="1"/>
              <a:t>acestor</a:t>
            </a:r>
            <a:r>
              <a:rPr lang="en-US" sz="1400" b="1" dirty="0"/>
              <a:t> </a:t>
            </a:r>
            <a:r>
              <a:rPr lang="en-US" sz="1400" b="1" dirty="0" err="1"/>
              <a:t>activităţi</a:t>
            </a:r>
            <a:r>
              <a:rPr lang="en-US" sz="1400" b="1" dirty="0"/>
              <a:t> se </a:t>
            </a:r>
            <a:r>
              <a:rPr lang="en-US" sz="1400" b="1" dirty="0" err="1"/>
              <a:t>realizează</a:t>
            </a:r>
            <a:r>
              <a:rPr lang="en-US" sz="1400" b="1" dirty="0"/>
              <a:t> cu </a:t>
            </a:r>
            <a:r>
              <a:rPr lang="en-US" sz="1400" b="1" dirty="0" err="1"/>
              <a:t>aprobarea</a:t>
            </a:r>
            <a:r>
              <a:rPr lang="en-US" sz="1400" b="1" dirty="0"/>
              <a:t> </a:t>
            </a:r>
            <a:r>
              <a:rPr lang="en-US" sz="1400" b="1" dirty="0" err="1"/>
              <a:t>directorului</a:t>
            </a:r>
            <a:r>
              <a:rPr lang="en-US" sz="1400" b="1" dirty="0"/>
              <a:t> </a:t>
            </a:r>
            <a:r>
              <a:rPr lang="en-US" sz="1400" b="1" dirty="0" err="1"/>
              <a:t>unităţii</a:t>
            </a:r>
            <a:r>
              <a:rPr lang="en-US" sz="1400" b="1" dirty="0"/>
              <a:t> de </a:t>
            </a:r>
            <a:r>
              <a:rPr lang="en-US" sz="1400" b="1" dirty="0" err="1"/>
              <a:t>învăţământ</a:t>
            </a:r>
            <a:r>
              <a:rPr lang="en-US" sz="1400" b="1" dirty="0"/>
              <a:t>, </a:t>
            </a:r>
            <a:r>
              <a:rPr lang="en-US" sz="1400" b="1" dirty="0" err="1"/>
              <a:t>iar</a:t>
            </a:r>
            <a:r>
              <a:rPr lang="en-US" sz="1400" b="1" dirty="0"/>
              <a:t> </a:t>
            </a:r>
            <a:r>
              <a:rPr lang="en-US" sz="1400" b="1" dirty="0" err="1"/>
              <a:t>ora</a:t>
            </a:r>
            <a:r>
              <a:rPr lang="en-US" sz="1400" b="1" dirty="0"/>
              <a:t> </a:t>
            </a:r>
            <a:r>
              <a:rPr lang="en-US" sz="1400" b="1" dirty="0" err="1"/>
              <a:t>respectivă</a:t>
            </a:r>
            <a:r>
              <a:rPr lang="en-US" sz="1400" b="1" dirty="0"/>
              <a:t> se </a:t>
            </a:r>
            <a:r>
              <a:rPr lang="en-US" sz="1400" b="1" dirty="0" err="1"/>
              <a:t>consemnează</a:t>
            </a:r>
            <a:r>
              <a:rPr lang="en-US" sz="1400" b="1" dirty="0"/>
              <a:t> </a:t>
            </a:r>
            <a:r>
              <a:rPr lang="en-US" sz="1400" b="1" dirty="0" err="1"/>
              <a:t>în</a:t>
            </a:r>
            <a:r>
              <a:rPr lang="en-US" sz="1400" b="1" dirty="0"/>
              <a:t> </a:t>
            </a:r>
            <a:r>
              <a:rPr lang="en-US" sz="1400" b="1" dirty="0" err="1"/>
              <a:t>condica</a:t>
            </a:r>
            <a:r>
              <a:rPr lang="en-US" sz="1400" b="1" dirty="0"/>
              <a:t> de </a:t>
            </a:r>
            <a:r>
              <a:rPr lang="en-US" sz="1400" b="1" dirty="0" err="1"/>
              <a:t>prez</a:t>
            </a:r>
            <a:r>
              <a:rPr lang="en-US" sz="1400" dirty="0" err="1"/>
              <a:t>enţă</a:t>
            </a:r>
            <a:r>
              <a:rPr lang="en-US" sz="1400" dirty="0"/>
              <a:t>.</a:t>
            </a:r>
            <a:endParaRPr lang="ro-RO" sz="1400" dirty="0"/>
          </a:p>
          <a:p>
            <a:pPr marL="0" indent="0">
              <a:buNone/>
            </a:pPr>
            <a:r>
              <a:rPr lang="en-US" sz="1400" dirty="0" err="1"/>
              <a:t>Profesorul</a:t>
            </a:r>
            <a:r>
              <a:rPr lang="en-US" sz="1400" dirty="0"/>
              <a:t> </a:t>
            </a:r>
            <a:r>
              <a:rPr lang="en-US" sz="1400" dirty="0" err="1"/>
              <a:t>diriginte</a:t>
            </a:r>
            <a:r>
              <a:rPr lang="en-US" sz="1400" dirty="0"/>
              <a:t> </a:t>
            </a:r>
            <a:r>
              <a:rPr lang="en-US" sz="1400" dirty="0" err="1"/>
              <a:t>desfăşoară</a:t>
            </a:r>
            <a:r>
              <a:rPr lang="en-US" sz="1400" dirty="0"/>
              <a:t> </a:t>
            </a:r>
            <a:r>
              <a:rPr lang="en-US" sz="1400" dirty="0" err="1"/>
              <a:t>activităţi</a:t>
            </a:r>
            <a:r>
              <a:rPr lang="en-US" sz="1400" dirty="0"/>
              <a:t> de </a:t>
            </a:r>
            <a:r>
              <a:rPr lang="en-US" sz="1400" dirty="0" err="1"/>
              <a:t>suport</a:t>
            </a:r>
            <a:r>
              <a:rPr lang="en-US" sz="1400" dirty="0"/>
              <a:t> </a:t>
            </a:r>
            <a:r>
              <a:rPr lang="en-US" sz="1400" dirty="0" err="1"/>
              <a:t>educaţional</a:t>
            </a:r>
            <a:r>
              <a:rPr lang="en-US" sz="1400" dirty="0"/>
              <a:t>, </a:t>
            </a:r>
            <a:r>
              <a:rPr lang="en-US" sz="1400" dirty="0" err="1"/>
              <a:t>consiliere</a:t>
            </a:r>
            <a:r>
              <a:rPr lang="en-US" sz="1400" dirty="0"/>
              <a:t> </a:t>
            </a:r>
            <a:r>
              <a:rPr lang="en-US" sz="1400" dirty="0" err="1"/>
              <a:t>şi</a:t>
            </a:r>
            <a:r>
              <a:rPr lang="en-US" sz="1400" dirty="0"/>
              <a:t> </a:t>
            </a:r>
            <a:r>
              <a:rPr lang="en-US" sz="1400" dirty="0" err="1"/>
              <a:t>orientare</a:t>
            </a:r>
            <a:r>
              <a:rPr lang="en-US" sz="1400" dirty="0"/>
              <a:t> </a:t>
            </a:r>
            <a:r>
              <a:rPr lang="en-US" sz="1400" dirty="0" err="1"/>
              <a:t>profesională</a:t>
            </a:r>
            <a:r>
              <a:rPr lang="en-US" sz="1400" dirty="0"/>
              <a:t> </a:t>
            </a:r>
            <a:r>
              <a:rPr lang="en-US" sz="1400" dirty="0" err="1"/>
              <a:t>pentru</a:t>
            </a:r>
            <a:r>
              <a:rPr lang="en-US" sz="1400" dirty="0"/>
              <a:t> </a:t>
            </a:r>
            <a:r>
              <a:rPr lang="en-US" sz="1400" dirty="0" err="1"/>
              <a:t>elevii</a:t>
            </a:r>
            <a:r>
              <a:rPr lang="en-US" sz="1400" dirty="0"/>
              <a:t> </a:t>
            </a:r>
            <a:r>
              <a:rPr lang="en-US" sz="1400" dirty="0" err="1"/>
              <a:t>clasei</a:t>
            </a:r>
            <a:r>
              <a:rPr lang="en-US" sz="1400" dirty="0"/>
              <a:t>.</a:t>
            </a:r>
            <a:r>
              <a:rPr lang="ro-RO" sz="1400" dirty="0"/>
              <a:t>:</a:t>
            </a:r>
          </a:p>
          <a:p>
            <a:pPr marL="342900" indent="-342900">
              <a:buAutoNum type="alphaLcParenR"/>
            </a:pPr>
            <a:r>
              <a:rPr lang="en-US" sz="1400" dirty="0" err="1"/>
              <a:t>teme</a:t>
            </a:r>
            <a:r>
              <a:rPr lang="en-US" sz="1400" dirty="0"/>
              <a:t> </a:t>
            </a:r>
            <a:r>
              <a:rPr lang="en-US" sz="1400" dirty="0" err="1"/>
              <a:t>stabilite</a:t>
            </a:r>
            <a:r>
              <a:rPr lang="en-US" sz="1400" dirty="0"/>
              <a:t> </a:t>
            </a:r>
            <a:r>
              <a:rPr lang="en-US" sz="1400" dirty="0" err="1"/>
              <a:t>în</a:t>
            </a:r>
            <a:r>
              <a:rPr lang="en-US" sz="1400" dirty="0"/>
              <a:t> </a:t>
            </a:r>
            <a:r>
              <a:rPr lang="en-US" sz="1400" dirty="0" err="1"/>
              <a:t>concordanţă</a:t>
            </a:r>
            <a:r>
              <a:rPr lang="en-US" sz="1400" dirty="0"/>
              <a:t> cu </a:t>
            </a:r>
            <a:r>
              <a:rPr lang="en-US" sz="1400" dirty="0" err="1"/>
              <a:t>specificul</a:t>
            </a:r>
            <a:r>
              <a:rPr lang="en-US" sz="1400" dirty="0"/>
              <a:t> </a:t>
            </a:r>
            <a:r>
              <a:rPr lang="en-US" sz="1400" dirty="0" err="1"/>
              <a:t>vârstei</a:t>
            </a:r>
            <a:r>
              <a:rPr lang="en-US" sz="1400" dirty="0"/>
              <a:t>, cu </a:t>
            </a:r>
            <a:r>
              <a:rPr lang="en-US" sz="1400" dirty="0" err="1"/>
              <a:t>interesele</a:t>
            </a:r>
            <a:r>
              <a:rPr lang="en-US" sz="1400" dirty="0"/>
              <a:t> </a:t>
            </a:r>
            <a:r>
              <a:rPr lang="en-US" sz="1400" dirty="0" err="1"/>
              <a:t>sau</a:t>
            </a:r>
            <a:r>
              <a:rPr lang="en-US" sz="1400" dirty="0"/>
              <a:t> </a:t>
            </a:r>
            <a:r>
              <a:rPr lang="en-US" sz="1400" dirty="0" err="1"/>
              <a:t>solicitările</a:t>
            </a:r>
            <a:r>
              <a:rPr lang="en-US" sz="1400" dirty="0"/>
              <a:t> </a:t>
            </a:r>
            <a:r>
              <a:rPr lang="en-US" sz="1400" dirty="0" err="1"/>
              <a:t>elevilor</a:t>
            </a:r>
            <a:r>
              <a:rPr lang="en-US" sz="1400" dirty="0"/>
              <a:t>, pe </a:t>
            </a:r>
            <a:r>
              <a:rPr lang="en-US" sz="1400" dirty="0" err="1"/>
              <a:t>baza</a:t>
            </a:r>
            <a:r>
              <a:rPr lang="en-US" sz="1400" dirty="0"/>
              <a:t> </a:t>
            </a:r>
            <a:r>
              <a:rPr lang="en-US" sz="1400" dirty="0" err="1"/>
              <a:t>programelor</a:t>
            </a:r>
            <a:r>
              <a:rPr lang="en-US" sz="1400" dirty="0"/>
              <a:t> </a:t>
            </a:r>
            <a:r>
              <a:rPr lang="en-US" sz="1400" dirty="0" err="1"/>
              <a:t>şcolare</a:t>
            </a:r>
            <a:r>
              <a:rPr lang="en-US" sz="1400" dirty="0"/>
              <a:t> </a:t>
            </a:r>
            <a:r>
              <a:rPr lang="en-US" sz="1400" dirty="0" err="1"/>
              <a:t>în</a:t>
            </a:r>
            <a:r>
              <a:rPr lang="en-US" sz="1400" dirty="0"/>
              <a:t> </a:t>
            </a:r>
            <a:r>
              <a:rPr lang="en-US" sz="1400" dirty="0" err="1"/>
              <a:t>vigoare</a:t>
            </a:r>
            <a:r>
              <a:rPr lang="en-US" sz="1400" dirty="0"/>
              <a:t> elaborate </a:t>
            </a:r>
            <a:r>
              <a:rPr lang="en-US" sz="1400" dirty="0" err="1"/>
              <a:t>pentru</a:t>
            </a:r>
            <a:r>
              <a:rPr lang="en-US" sz="1400" dirty="0"/>
              <a:t> aria </a:t>
            </a:r>
            <a:r>
              <a:rPr lang="en-US" sz="1400" dirty="0" err="1"/>
              <a:t>curriculară</a:t>
            </a:r>
            <a:r>
              <a:rPr lang="en-US" sz="1400" dirty="0"/>
              <a:t> "</a:t>
            </a:r>
            <a:r>
              <a:rPr lang="en-US" sz="1400" dirty="0" err="1"/>
              <a:t>Consiliere</a:t>
            </a:r>
            <a:r>
              <a:rPr lang="en-US" sz="1400" dirty="0"/>
              <a:t> </a:t>
            </a:r>
            <a:r>
              <a:rPr lang="en-US" sz="1400" dirty="0" err="1"/>
              <a:t>şi</a:t>
            </a:r>
            <a:r>
              <a:rPr lang="en-US" sz="1400" dirty="0"/>
              <a:t> </a:t>
            </a:r>
            <a:r>
              <a:rPr lang="en-US" sz="1400" dirty="0" err="1"/>
              <a:t>orientare</a:t>
            </a:r>
            <a:r>
              <a:rPr lang="en-US" sz="1400" dirty="0"/>
              <a:t>";</a:t>
            </a:r>
            <a:endParaRPr lang="ro-RO" sz="1400" dirty="0"/>
          </a:p>
          <a:p>
            <a:pPr marL="342900" indent="-342900">
              <a:buAutoNum type="alphaLcParenR"/>
            </a:pPr>
            <a:r>
              <a:rPr lang="en-US" sz="1400" dirty="0" err="1"/>
              <a:t>teme</a:t>
            </a:r>
            <a:r>
              <a:rPr lang="en-US" sz="1400" dirty="0"/>
              <a:t> de </a:t>
            </a:r>
            <a:r>
              <a:rPr lang="en-US" sz="1400" dirty="0" err="1"/>
              <a:t>educaţie</a:t>
            </a:r>
            <a:r>
              <a:rPr lang="en-US" sz="1400" dirty="0"/>
              <a:t> </a:t>
            </a:r>
            <a:r>
              <a:rPr lang="en-US" sz="1400" dirty="0" err="1"/>
              <a:t>în</a:t>
            </a:r>
            <a:r>
              <a:rPr lang="en-US" sz="1400" dirty="0"/>
              <a:t> </a:t>
            </a:r>
            <a:r>
              <a:rPr lang="en-US" sz="1400" dirty="0" err="1"/>
              <a:t>conformitate</a:t>
            </a:r>
            <a:r>
              <a:rPr lang="en-US" sz="1400" dirty="0"/>
              <a:t> cu </a:t>
            </a:r>
            <a:r>
              <a:rPr lang="en-US" sz="1400" dirty="0" err="1"/>
              <a:t>prevederile</a:t>
            </a:r>
            <a:r>
              <a:rPr lang="en-US" sz="1400" dirty="0"/>
              <a:t> </a:t>
            </a:r>
            <a:r>
              <a:rPr lang="en-US" sz="1400" dirty="0" err="1"/>
              <a:t>actelor</a:t>
            </a:r>
            <a:r>
              <a:rPr lang="en-US" sz="1400" dirty="0"/>
              <a:t> normative </a:t>
            </a:r>
            <a:r>
              <a:rPr lang="en-US" sz="1400" dirty="0" err="1"/>
              <a:t>şi</a:t>
            </a:r>
            <a:r>
              <a:rPr lang="en-US" sz="1400" dirty="0"/>
              <a:t> ale </a:t>
            </a:r>
            <a:r>
              <a:rPr lang="en-US" sz="1400" dirty="0" err="1"/>
              <a:t>strategiilor</a:t>
            </a:r>
            <a:r>
              <a:rPr lang="en-US" sz="1400" dirty="0"/>
              <a:t> </a:t>
            </a:r>
            <a:r>
              <a:rPr lang="en-US" sz="1400" dirty="0" err="1"/>
              <a:t>naţionale</a:t>
            </a:r>
            <a:r>
              <a:rPr lang="en-US" sz="1400" dirty="0"/>
              <a:t>, precum </a:t>
            </a:r>
            <a:r>
              <a:rPr lang="en-US" sz="1400" dirty="0" err="1"/>
              <a:t>şi</a:t>
            </a:r>
            <a:r>
              <a:rPr lang="en-US" sz="1400" dirty="0"/>
              <a:t> </a:t>
            </a:r>
            <a:r>
              <a:rPr lang="en-US" sz="1400" dirty="0" err="1"/>
              <a:t>în</a:t>
            </a:r>
            <a:r>
              <a:rPr lang="en-US" sz="1400" dirty="0"/>
              <a:t> </a:t>
            </a:r>
            <a:r>
              <a:rPr lang="en-US" sz="1400" dirty="0" err="1"/>
              <a:t>baza</a:t>
            </a:r>
            <a:r>
              <a:rPr lang="en-US" sz="1400" dirty="0"/>
              <a:t> </a:t>
            </a:r>
            <a:r>
              <a:rPr lang="en-US" sz="1400" dirty="0" err="1"/>
              <a:t>parteneriatelor</a:t>
            </a:r>
            <a:r>
              <a:rPr lang="en-US" sz="1400" dirty="0"/>
              <a:t> </a:t>
            </a:r>
            <a:r>
              <a:rPr lang="en-US" sz="1400" dirty="0" err="1"/>
              <a:t>încheiate</a:t>
            </a:r>
            <a:r>
              <a:rPr lang="en-US" sz="1400" dirty="0"/>
              <a:t> de </a:t>
            </a:r>
            <a:r>
              <a:rPr lang="en-US" sz="1400" dirty="0" err="1"/>
              <a:t>Ministerul</a:t>
            </a:r>
            <a:r>
              <a:rPr lang="en-US" sz="1400" dirty="0"/>
              <a:t> </a:t>
            </a:r>
            <a:r>
              <a:rPr lang="en-US" sz="1400" dirty="0" err="1"/>
              <a:t>Educaţiei</a:t>
            </a:r>
            <a:r>
              <a:rPr lang="en-US" sz="1400" dirty="0"/>
              <a:t> cu </a:t>
            </a:r>
            <a:r>
              <a:rPr lang="en-US" sz="1400" dirty="0" err="1"/>
              <a:t>alte</a:t>
            </a:r>
            <a:r>
              <a:rPr lang="en-US" sz="1400" dirty="0"/>
              <a:t> </a:t>
            </a:r>
            <a:r>
              <a:rPr lang="en-US" sz="1400" dirty="0" err="1"/>
              <a:t>ministere</a:t>
            </a:r>
            <a:r>
              <a:rPr lang="en-US" sz="1400" dirty="0"/>
              <a:t>, </a:t>
            </a:r>
            <a:r>
              <a:rPr lang="en-US" sz="1400" dirty="0" err="1"/>
              <a:t>instituţii</a:t>
            </a:r>
            <a:r>
              <a:rPr lang="en-US" sz="1400" dirty="0"/>
              <a:t> </a:t>
            </a:r>
            <a:r>
              <a:rPr lang="en-US" sz="1400" dirty="0" err="1"/>
              <a:t>şi</a:t>
            </a:r>
            <a:r>
              <a:rPr lang="en-US" sz="1400" dirty="0"/>
              <a:t> </a:t>
            </a:r>
            <a:r>
              <a:rPr lang="en-US" sz="1400" dirty="0" err="1"/>
              <a:t>organizaţii</a:t>
            </a:r>
            <a:r>
              <a:rPr lang="en-US" sz="1400" dirty="0"/>
              <a:t>.</a:t>
            </a:r>
          </a:p>
          <a:p>
            <a:pPr marL="0" indent="0">
              <a:buNone/>
            </a:pPr>
            <a:r>
              <a:rPr lang="en-US" sz="1400" dirty="0" err="1"/>
              <a:t>Profesorul</a:t>
            </a:r>
            <a:r>
              <a:rPr lang="en-US" sz="1400" dirty="0"/>
              <a:t> </a:t>
            </a:r>
            <a:r>
              <a:rPr lang="en-US" sz="1400" dirty="0" err="1"/>
              <a:t>diriginte</a:t>
            </a:r>
            <a:r>
              <a:rPr lang="en-US" sz="1400" dirty="0"/>
              <a:t> </a:t>
            </a:r>
            <a:r>
              <a:rPr lang="en-US" sz="1400" dirty="0" err="1"/>
              <a:t>desfăşoară</a:t>
            </a:r>
            <a:r>
              <a:rPr lang="en-US" sz="1400" dirty="0"/>
              <a:t> </a:t>
            </a:r>
            <a:r>
              <a:rPr lang="en-US" sz="1400" dirty="0" err="1"/>
              <a:t>activităţi</a:t>
            </a:r>
            <a:r>
              <a:rPr lang="en-US" sz="1400" dirty="0"/>
              <a:t> educative </a:t>
            </a:r>
            <a:r>
              <a:rPr lang="en-US" sz="1400" dirty="0" err="1"/>
              <a:t>extraşcolare</a:t>
            </a:r>
            <a:r>
              <a:rPr lang="en-US" sz="1400" dirty="0"/>
              <a:t>, pe care le </a:t>
            </a:r>
            <a:r>
              <a:rPr lang="en-US" sz="1400" dirty="0" err="1"/>
              <a:t>stabileşte</a:t>
            </a:r>
            <a:r>
              <a:rPr lang="en-US" sz="1400" dirty="0"/>
              <a:t> </a:t>
            </a:r>
            <a:r>
              <a:rPr lang="en-US" sz="1400" dirty="0" err="1"/>
              <a:t>după</a:t>
            </a:r>
            <a:r>
              <a:rPr lang="en-US" sz="1400" dirty="0"/>
              <a:t> </a:t>
            </a:r>
            <a:r>
              <a:rPr lang="en-US" sz="1400" dirty="0" err="1"/>
              <a:t>consultarea</a:t>
            </a:r>
            <a:r>
              <a:rPr lang="en-US" sz="1400" dirty="0"/>
              <a:t> </a:t>
            </a:r>
            <a:r>
              <a:rPr lang="en-US" sz="1400" dirty="0" err="1"/>
              <a:t>elevilor</a:t>
            </a:r>
            <a:r>
              <a:rPr lang="en-US" sz="1400" dirty="0"/>
              <a:t> </a:t>
            </a:r>
            <a:r>
              <a:rPr lang="en-US" sz="1400" dirty="0" err="1"/>
              <a:t>şi</a:t>
            </a:r>
            <a:r>
              <a:rPr lang="en-US" sz="1400" dirty="0"/>
              <a:t> a </a:t>
            </a:r>
            <a:r>
              <a:rPr lang="en-US" sz="1400" dirty="0" err="1"/>
              <a:t>părinţilor</a:t>
            </a:r>
            <a:r>
              <a:rPr lang="en-US" sz="1400" dirty="0"/>
              <a:t>, </a:t>
            </a:r>
            <a:r>
              <a:rPr lang="en-US" sz="1400" dirty="0" err="1"/>
              <a:t>în</a:t>
            </a:r>
            <a:r>
              <a:rPr lang="en-US" sz="1400" dirty="0"/>
              <a:t> </a:t>
            </a:r>
            <a:r>
              <a:rPr lang="en-US" sz="1400" dirty="0" err="1"/>
              <a:t>concordanţă</a:t>
            </a:r>
            <a:r>
              <a:rPr lang="en-US" sz="1400" dirty="0"/>
              <a:t> cu </a:t>
            </a:r>
            <a:r>
              <a:rPr lang="en-US" sz="1400" dirty="0" err="1"/>
              <a:t>specificul</a:t>
            </a:r>
            <a:r>
              <a:rPr lang="en-US" sz="1400" dirty="0"/>
              <a:t> </a:t>
            </a:r>
            <a:r>
              <a:rPr lang="en-US" sz="1400" dirty="0" err="1"/>
              <a:t>vârstei</a:t>
            </a:r>
            <a:r>
              <a:rPr lang="en-US" sz="1400" dirty="0"/>
              <a:t> </a:t>
            </a:r>
            <a:r>
              <a:rPr lang="en-US" sz="1400" dirty="0" err="1"/>
              <a:t>şi</a:t>
            </a:r>
            <a:r>
              <a:rPr lang="en-US" sz="1400" dirty="0"/>
              <a:t> </a:t>
            </a:r>
            <a:r>
              <a:rPr lang="en-US" sz="1400" dirty="0" err="1"/>
              <a:t>nevoilor</a:t>
            </a:r>
            <a:r>
              <a:rPr lang="en-US" sz="1400" dirty="0"/>
              <a:t> </a:t>
            </a:r>
            <a:r>
              <a:rPr lang="en-US" sz="1400" dirty="0" err="1"/>
              <a:t>identificate</a:t>
            </a:r>
            <a:r>
              <a:rPr lang="en-US" sz="1400" dirty="0"/>
              <a:t> </a:t>
            </a:r>
            <a:r>
              <a:rPr lang="en-US" sz="1400" dirty="0" err="1"/>
              <a:t>pentru</a:t>
            </a:r>
            <a:r>
              <a:rPr lang="en-US" sz="1400" dirty="0"/>
              <a:t> </a:t>
            </a:r>
            <a:r>
              <a:rPr lang="en-US" sz="1400" dirty="0" err="1"/>
              <a:t>colectivul</a:t>
            </a:r>
            <a:r>
              <a:rPr lang="en-US" sz="1400" dirty="0"/>
              <a:t> de </a:t>
            </a:r>
            <a:r>
              <a:rPr lang="en-US" sz="1400" dirty="0" err="1"/>
              <a:t>elevi</a:t>
            </a:r>
            <a:r>
              <a:rPr lang="en-US" sz="1600" dirty="0">
                <a:latin typeface="Times New Roman" panose="02020603050405020304" pitchFamily="18" charset="0"/>
              </a:rPr>
              <a:t>.</a:t>
            </a:r>
          </a:p>
          <a:p>
            <a:endParaRPr lang="en-US" sz="1600" b="0" dirty="0">
              <a:latin typeface="Times New Roman" panose="02020603050405020304" pitchFamily="18" charset="0"/>
            </a:endParaRPr>
          </a:p>
          <a:p>
            <a:endParaRPr lang="en-US" sz="1100" dirty="0"/>
          </a:p>
        </p:txBody>
      </p:sp>
    </p:spTree>
    <p:extLst>
      <p:ext uri="{BB962C8B-B14F-4D97-AF65-F5344CB8AC3E}">
        <p14:creationId xmlns:p14="http://schemas.microsoft.com/office/powerpoint/2010/main" val="28296112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DAE87830-A8C6-41BA-8852-340B8CF5E769}"/>
              </a:ext>
            </a:extLst>
          </p:cNvPr>
          <p:cNvSpPr>
            <a:spLocks noGrp="1"/>
          </p:cNvSpPr>
          <p:nvPr>
            <p:ph idx="1"/>
          </p:nvPr>
        </p:nvSpPr>
        <p:spPr>
          <a:xfrm>
            <a:off x="169333" y="567267"/>
            <a:ext cx="10515600" cy="5025496"/>
          </a:xfrm>
        </p:spPr>
        <p:txBody>
          <a:bodyPr>
            <a:normAutofit fontScale="77500" lnSpcReduction="20000"/>
          </a:bodyPr>
          <a:lstStyle/>
          <a:p>
            <a:r>
              <a:rPr lang="en-US" sz="2800" dirty="0">
                <a:latin typeface="Times New Roman" panose="02020603050405020304" pitchFamily="18" charset="0"/>
              </a:rPr>
              <a:t> </a:t>
            </a:r>
            <a:r>
              <a:rPr lang="en-US" sz="2600" dirty="0" err="1">
                <a:latin typeface="+mj-lt"/>
              </a:rPr>
              <a:t>Pentru</a:t>
            </a:r>
            <a:r>
              <a:rPr lang="en-US" sz="2600" dirty="0">
                <a:latin typeface="+mj-lt"/>
              </a:rPr>
              <a:t> </a:t>
            </a:r>
            <a:r>
              <a:rPr lang="en-US" sz="2600" dirty="0" err="1">
                <a:latin typeface="+mj-lt"/>
              </a:rPr>
              <a:t>realizarea</a:t>
            </a:r>
            <a:r>
              <a:rPr lang="en-US" sz="2600" dirty="0">
                <a:latin typeface="+mj-lt"/>
              </a:rPr>
              <a:t> </a:t>
            </a:r>
            <a:r>
              <a:rPr lang="en-US" sz="2600" dirty="0" err="1">
                <a:latin typeface="+mj-lt"/>
              </a:rPr>
              <a:t>unei</a:t>
            </a:r>
            <a:r>
              <a:rPr lang="en-US" sz="2600" dirty="0">
                <a:latin typeface="+mj-lt"/>
              </a:rPr>
              <a:t> </a:t>
            </a:r>
            <a:r>
              <a:rPr lang="en-US" sz="2600" dirty="0" err="1">
                <a:latin typeface="+mj-lt"/>
              </a:rPr>
              <a:t>comunicări</a:t>
            </a:r>
            <a:r>
              <a:rPr lang="en-US" sz="2600" dirty="0">
                <a:latin typeface="+mj-lt"/>
              </a:rPr>
              <a:t> </a:t>
            </a:r>
            <a:r>
              <a:rPr lang="en-US" sz="2600" dirty="0" err="1">
                <a:latin typeface="+mj-lt"/>
              </a:rPr>
              <a:t>constante</a:t>
            </a:r>
            <a:r>
              <a:rPr lang="en-US" sz="2600" dirty="0">
                <a:latin typeface="+mj-lt"/>
              </a:rPr>
              <a:t> cu </a:t>
            </a:r>
            <a:r>
              <a:rPr lang="en-US" sz="2600" dirty="0" err="1">
                <a:latin typeface="+mj-lt"/>
              </a:rPr>
              <a:t>părinţii</a:t>
            </a:r>
            <a:r>
              <a:rPr lang="en-US" sz="2600" dirty="0">
                <a:latin typeface="+mj-lt"/>
              </a:rPr>
              <a:t> </a:t>
            </a:r>
            <a:r>
              <a:rPr lang="en-US" sz="2600" dirty="0" err="1">
                <a:latin typeface="+mj-lt"/>
              </a:rPr>
              <a:t>sau</a:t>
            </a:r>
            <a:r>
              <a:rPr lang="en-US" sz="2600" dirty="0">
                <a:latin typeface="+mj-lt"/>
              </a:rPr>
              <a:t> </a:t>
            </a:r>
            <a:r>
              <a:rPr lang="en-US" sz="2600" dirty="0" err="1">
                <a:latin typeface="+mj-lt"/>
              </a:rPr>
              <a:t>reprezentanţii</a:t>
            </a:r>
            <a:r>
              <a:rPr lang="en-US" sz="2600" dirty="0">
                <a:latin typeface="+mj-lt"/>
              </a:rPr>
              <a:t> </a:t>
            </a:r>
            <a:r>
              <a:rPr lang="en-US" sz="2600" dirty="0" err="1">
                <a:latin typeface="+mj-lt"/>
              </a:rPr>
              <a:t>legali</a:t>
            </a:r>
            <a:r>
              <a:rPr lang="en-US" sz="2600" dirty="0">
                <a:latin typeface="+mj-lt"/>
              </a:rPr>
              <a:t>, </a:t>
            </a:r>
            <a:r>
              <a:rPr lang="en-US" sz="2600" dirty="0" err="1">
                <a:latin typeface="+mj-lt"/>
              </a:rPr>
              <a:t>profesorul</a:t>
            </a:r>
            <a:r>
              <a:rPr lang="en-US" sz="2600" dirty="0">
                <a:latin typeface="+mj-lt"/>
              </a:rPr>
              <a:t> </a:t>
            </a:r>
            <a:r>
              <a:rPr lang="en-US" sz="2600" b="1" dirty="0" err="1">
                <a:latin typeface="+mj-lt"/>
              </a:rPr>
              <a:t>diriginte</a:t>
            </a:r>
            <a:r>
              <a:rPr lang="en-US" sz="2600" b="1" dirty="0">
                <a:latin typeface="+mj-lt"/>
              </a:rPr>
              <a:t> </a:t>
            </a:r>
            <a:r>
              <a:rPr lang="en-US" sz="2600" b="1" dirty="0" err="1">
                <a:latin typeface="+mj-lt"/>
              </a:rPr>
              <a:t>stabileşte</a:t>
            </a:r>
            <a:r>
              <a:rPr lang="en-US" sz="2600" b="1" dirty="0">
                <a:latin typeface="+mj-lt"/>
              </a:rPr>
              <a:t>, </a:t>
            </a:r>
            <a:r>
              <a:rPr lang="en-US" sz="2600" b="1" dirty="0" err="1">
                <a:latin typeface="+mj-lt"/>
              </a:rPr>
              <a:t>în</a:t>
            </a:r>
            <a:r>
              <a:rPr lang="en-US" sz="2600" b="1" dirty="0">
                <a:latin typeface="+mj-lt"/>
              </a:rPr>
              <a:t> </a:t>
            </a:r>
            <a:r>
              <a:rPr lang="en-US" sz="2600" b="1" dirty="0" err="1">
                <a:latin typeface="+mj-lt"/>
              </a:rPr>
              <a:t>acord</a:t>
            </a:r>
            <a:r>
              <a:rPr lang="en-US" sz="2600" b="1" dirty="0">
                <a:latin typeface="+mj-lt"/>
              </a:rPr>
              <a:t> cu </a:t>
            </a:r>
            <a:r>
              <a:rPr lang="en-US" sz="2600" b="1" dirty="0" err="1">
                <a:latin typeface="+mj-lt"/>
              </a:rPr>
              <a:t>aceştia</a:t>
            </a:r>
            <a:r>
              <a:rPr lang="en-US" sz="2600" b="1" dirty="0">
                <a:latin typeface="+mj-lt"/>
              </a:rPr>
              <a:t>, lunar, o </a:t>
            </a:r>
            <a:r>
              <a:rPr lang="en-US" sz="2600" b="1" dirty="0" err="1">
                <a:latin typeface="+mj-lt"/>
              </a:rPr>
              <a:t>întâlnire</a:t>
            </a:r>
            <a:r>
              <a:rPr lang="en-US" sz="2600" b="1" dirty="0">
                <a:latin typeface="+mj-lt"/>
              </a:rPr>
              <a:t> </a:t>
            </a:r>
            <a:r>
              <a:rPr lang="en-US" sz="2600" b="1" dirty="0" err="1">
                <a:latin typeface="+mj-lt"/>
              </a:rPr>
              <a:t>pentru</a:t>
            </a:r>
            <a:r>
              <a:rPr lang="en-US" sz="2600" b="1" dirty="0">
                <a:latin typeface="+mj-lt"/>
              </a:rPr>
              <a:t> </a:t>
            </a:r>
            <a:r>
              <a:rPr lang="en-US" sz="2600" b="1" dirty="0" err="1">
                <a:latin typeface="+mj-lt"/>
              </a:rPr>
              <a:t>prezentarea</a:t>
            </a:r>
            <a:r>
              <a:rPr lang="en-US" sz="2600" b="1" dirty="0">
                <a:latin typeface="+mj-lt"/>
              </a:rPr>
              <a:t> </a:t>
            </a:r>
            <a:r>
              <a:rPr lang="en-US" sz="2600" b="1" dirty="0" err="1">
                <a:latin typeface="+mj-lt"/>
              </a:rPr>
              <a:t>situaţiei</a:t>
            </a:r>
            <a:r>
              <a:rPr lang="en-US" sz="2600" b="1" dirty="0">
                <a:latin typeface="+mj-lt"/>
              </a:rPr>
              <a:t> </a:t>
            </a:r>
            <a:r>
              <a:rPr lang="en-US" sz="2600" b="1" dirty="0" err="1">
                <a:latin typeface="+mj-lt"/>
              </a:rPr>
              <a:t>şcolare</a:t>
            </a:r>
            <a:r>
              <a:rPr lang="en-US" sz="2600" b="1" dirty="0">
                <a:latin typeface="+mj-lt"/>
              </a:rPr>
              <a:t> a </a:t>
            </a:r>
            <a:r>
              <a:rPr lang="en-US" sz="2600" b="1" dirty="0" err="1">
                <a:latin typeface="+mj-lt"/>
              </a:rPr>
              <a:t>elevilor</a:t>
            </a:r>
            <a:r>
              <a:rPr lang="en-US" sz="2600" dirty="0">
                <a:latin typeface="+mj-lt"/>
              </a:rPr>
              <a:t>, </a:t>
            </a:r>
            <a:r>
              <a:rPr lang="en-US" sz="2600" dirty="0" err="1">
                <a:latin typeface="+mj-lt"/>
              </a:rPr>
              <a:t>pentru</a:t>
            </a:r>
            <a:r>
              <a:rPr lang="en-US" sz="2600" dirty="0">
                <a:latin typeface="+mj-lt"/>
              </a:rPr>
              <a:t> </a:t>
            </a:r>
            <a:r>
              <a:rPr lang="en-US" sz="2600" dirty="0" err="1">
                <a:latin typeface="+mj-lt"/>
              </a:rPr>
              <a:t>discutarea</a:t>
            </a:r>
            <a:r>
              <a:rPr lang="en-US" sz="2600" dirty="0">
                <a:latin typeface="+mj-lt"/>
              </a:rPr>
              <a:t> </a:t>
            </a:r>
            <a:r>
              <a:rPr lang="en-US" sz="2600" dirty="0" err="1">
                <a:latin typeface="+mj-lt"/>
              </a:rPr>
              <a:t>problemelor</a:t>
            </a:r>
            <a:r>
              <a:rPr lang="en-US" sz="2600" dirty="0">
                <a:latin typeface="+mj-lt"/>
              </a:rPr>
              <a:t> </a:t>
            </a:r>
            <a:r>
              <a:rPr lang="en-US" sz="2600" dirty="0" err="1">
                <a:latin typeface="+mj-lt"/>
              </a:rPr>
              <a:t>educaţionale</a:t>
            </a:r>
            <a:r>
              <a:rPr lang="en-US" sz="2600" dirty="0">
                <a:latin typeface="+mj-lt"/>
              </a:rPr>
              <a:t> </a:t>
            </a:r>
            <a:r>
              <a:rPr lang="en-US" sz="2600" dirty="0" err="1">
                <a:latin typeface="+mj-lt"/>
              </a:rPr>
              <a:t>sau</a:t>
            </a:r>
            <a:r>
              <a:rPr lang="en-US" sz="2600" dirty="0">
                <a:latin typeface="+mj-lt"/>
              </a:rPr>
              <a:t> </a:t>
            </a:r>
            <a:r>
              <a:rPr lang="en-US" sz="2600" dirty="0" err="1">
                <a:latin typeface="+mj-lt"/>
              </a:rPr>
              <a:t>comportamentale</a:t>
            </a:r>
            <a:r>
              <a:rPr lang="en-US" sz="2600" dirty="0">
                <a:latin typeface="+mj-lt"/>
              </a:rPr>
              <a:t> </a:t>
            </a:r>
            <a:r>
              <a:rPr lang="en-US" sz="2600" dirty="0" err="1">
                <a:latin typeface="+mj-lt"/>
              </a:rPr>
              <a:t>specifice</a:t>
            </a:r>
            <a:r>
              <a:rPr lang="en-US" sz="2600" dirty="0">
                <a:latin typeface="+mj-lt"/>
              </a:rPr>
              <a:t> ale </a:t>
            </a:r>
            <a:r>
              <a:rPr lang="en-US" sz="2600" dirty="0" err="1">
                <a:latin typeface="+mj-lt"/>
              </a:rPr>
              <a:t>acestora</a:t>
            </a:r>
            <a:r>
              <a:rPr lang="en-US" sz="2600" dirty="0">
                <a:latin typeface="+mj-lt"/>
              </a:rPr>
              <a:t>. </a:t>
            </a:r>
            <a:r>
              <a:rPr lang="en-US" sz="2600" dirty="0" err="1">
                <a:latin typeface="+mj-lt"/>
              </a:rPr>
              <a:t>În</a:t>
            </a:r>
            <a:r>
              <a:rPr lang="en-US" sz="2600" dirty="0">
                <a:latin typeface="+mj-lt"/>
              </a:rPr>
              <a:t> </a:t>
            </a:r>
            <a:r>
              <a:rPr lang="en-US" sz="2600" dirty="0" err="1">
                <a:latin typeface="+mj-lt"/>
              </a:rPr>
              <a:t>situaţii</a:t>
            </a:r>
            <a:r>
              <a:rPr lang="en-US" sz="2600" dirty="0">
                <a:latin typeface="+mj-lt"/>
              </a:rPr>
              <a:t> </a:t>
            </a:r>
            <a:r>
              <a:rPr lang="en-US" sz="2600" dirty="0" err="1">
                <a:latin typeface="+mj-lt"/>
              </a:rPr>
              <a:t>obiective</a:t>
            </a:r>
            <a:r>
              <a:rPr lang="en-US" sz="2600" dirty="0">
                <a:latin typeface="+mj-lt"/>
              </a:rPr>
              <a:t> cum </a:t>
            </a:r>
            <a:r>
              <a:rPr lang="en-US" sz="2600" dirty="0" err="1">
                <a:latin typeface="+mj-lt"/>
              </a:rPr>
              <a:t>ar</a:t>
            </a:r>
            <a:r>
              <a:rPr lang="en-US" sz="2600" dirty="0">
                <a:latin typeface="+mj-lt"/>
              </a:rPr>
              <a:t> fi: </a:t>
            </a:r>
            <a:r>
              <a:rPr lang="en-US" sz="2600" dirty="0" err="1">
                <a:latin typeface="+mj-lt"/>
              </a:rPr>
              <a:t>calamităţi</a:t>
            </a:r>
            <a:r>
              <a:rPr lang="en-US" sz="2600" dirty="0">
                <a:latin typeface="+mj-lt"/>
              </a:rPr>
              <a:t>, </a:t>
            </a:r>
            <a:r>
              <a:rPr lang="en-US" sz="2600" dirty="0" err="1">
                <a:latin typeface="+mj-lt"/>
              </a:rPr>
              <a:t>intemperii</a:t>
            </a:r>
            <a:r>
              <a:rPr lang="en-US" sz="2600" dirty="0">
                <a:latin typeface="+mj-lt"/>
              </a:rPr>
              <a:t>, </a:t>
            </a:r>
            <a:r>
              <a:rPr lang="en-US" sz="2600" dirty="0" err="1">
                <a:latin typeface="+mj-lt"/>
              </a:rPr>
              <a:t>epidemii</a:t>
            </a:r>
            <a:r>
              <a:rPr lang="en-US" sz="2600" dirty="0">
                <a:latin typeface="+mj-lt"/>
              </a:rPr>
              <a:t>, </a:t>
            </a:r>
            <a:r>
              <a:rPr lang="en-US" sz="2600" dirty="0" err="1">
                <a:latin typeface="+mj-lt"/>
              </a:rPr>
              <a:t>pandemii</a:t>
            </a:r>
            <a:r>
              <a:rPr lang="en-US" sz="2600" dirty="0">
                <a:latin typeface="+mj-lt"/>
              </a:rPr>
              <a:t>, </a:t>
            </a:r>
            <a:r>
              <a:rPr lang="en-US" sz="2600" dirty="0" err="1">
                <a:latin typeface="+mj-lt"/>
              </a:rPr>
              <a:t>alte</a:t>
            </a:r>
            <a:r>
              <a:rPr lang="en-US" sz="2600" dirty="0">
                <a:latin typeface="+mj-lt"/>
              </a:rPr>
              <a:t> </a:t>
            </a:r>
            <a:r>
              <a:rPr lang="en-US" sz="2600" dirty="0" err="1">
                <a:latin typeface="+mj-lt"/>
              </a:rPr>
              <a:t>situaţii</a:t>
            </a:r>
            <a:r>
              <a:rPr lang="en-US" sz="2600" dirty="0">
                <a:latin typeface="+mj-lt"/>
              </a:rPr>
              <a:t> </a:t>
            </a:r>
            <a:r>
              <a:rPr lang="en-US" sz="2600" dirty="0" err="1">
                <a:latin typeface="+mj-lt"/>
              </a:rPr>
              <a:t>excepţionale</a:t>
            </a:r>
            <a:r>
              <a:rPr lang="en-US" sz="2600" dirty="0">
                <a:latin typeface="+mj-lt"/>
              </a:rPr>
              <a:t>, </a:t>
            </a:r>
            <a:r>
              <a:rPr lang="en-US" sz="2600" dirty="0" err="1">
                <a:latin typeface="+mj-lt"/>
              </a:rPr>
              <a:t>aceste</a:t>
            </a:r>
            <a:r>
              <a:rPr lang="en-US" sz="2600" dirty="0">
                <a:latin typeface="+mj-lt"/>
              </a:rPr>
              <a:t> </a:t>
            </a:r>
            <a:r>
              <a:rPr lang="en-US" sz="2600" dirty="0" err="1">
                <a:latin typeface="+mj-lt"/>
              </a:rPr>
              <a:t>întâlniri</a:t>
            </a:r>
            <a:r>
              <a:rPr lang="en-US" sz="2600" dirty="0">
                <a:latin typeface="+mj-lt"/>
              </a:rPr>
              <a:t> se pot </a:t>
            </a:r>
            <a:r>
              <a:rPr lang="en-US" sz="2600" dirty="0" err="1">
                <a:latin typeface="+mj-lt"/>
              </a:rPr>
              <a:t>desfăşura</a:t>
            </a:r>
            <a:r>
              <a:rPr lang="en-US" sz="2600" dirty="0">
                <a:latin typeface="+mj-lt"/>
              </a:rPr>
              <a:t> online, </a:t>
            </a:r>
            <a:r>
              <a:rPr lang="en-US" sz="2600" dirty="0" err="1">
                <a:latin typeface="+mj-lt"/>
              </a:rPr>
              <a:t>prin</a:t>
            </a:r>
            <a:r>
              <a:rPr lang="en-US" sz="2600" dirty="0">
                <a:latin typeface="+mj-lt"/>
              </a:rPr>
              <a:t> </a:t>
            </a:r>
            <a:r>
              <a:rPr lang="en-US" sz="2600" dirty="0" err="1">
                <a:latin typeface="+mj-lt"/>
              </a:rPr>
              <a:t>mijloace</a:t>
            </a:r>
            <a:r>
              <a:rPr lang="en-US" sz="2600" dirty="0">
                <a:latin typeface="+mj-lt"/>
              </a:rPr>
              <a:t> </a:t>
            </a:r>
            <a:r>
              <a:rPr lang="en-US" sz="2600" dirty="0" err="1">
                <a:latin typeface="+mj-lt"/>
              </a:rPr>
              <a:t>electronice</a:t>
            </a:r>
            <a:r>
              <a:rPr lang="en-US" sz="2600" dirty="0">
                <a:latin typeface="+mj-lt"/>
              </a:rPr>
              <a:t> de </a:t>
            </a:r>
            <a:r>
              <a:rPr lang="en-US" sz="2600" dirty="0" err="1">
                <a:latin typeface="+mj-lt"/>
              </a:rPr>
              <a:t>comunicare</a:t>
            </a:r>
            <a:r>
              <a:rPr lang="en-US" sz="2600" dirty="0">
                <a:latin typeface="+mj-lt"/>
              </a:rPr>
              <a:t>, </a:t>
            </a:r>
            <a:r>
              <a:rPr lang="en-US" sz="2600" dirty="0" err="1">
                <a:latin typeface="+mj-lt"/>
              </a:rPr>
              <a:t>în</a:t>
            </a:r>
            <a:r>
              <a:rPr lang="en-US" sz="2600" dirty="0">
                <a:latin typeface="+mj-lt"/>
              </a:rPr>
              <a:t> </a:t>
            </a:r>
            <a:r>
              <a:rPr lang="en-US" sz="2600" dirty="0" err="1">
                <a:latin typeface="+mj-lt"/>
              </a:rPr>
              <a:t>sistem</a:t>
            </a:r>
            <a:r>
              <a:rPr lang="en-US" sz="2600" dirty="0">
                <a:latin typeface="+mj-lt"/>
              </a:rPr>
              <a:t> de </a:t>
            </a:r>
            <a:r>
              <a:rPr lang="en-US" sz="2600" dirty="0" err="1">
                <a:latin typeface="+mj-lt"/>
              </a:rPr>
              <a:t>videoconferinţă</a:t>
            </a:r>
            <a:r>
              <a:rPr lang="en-US" sz="2600" dirty="0">
                <a:latin typeface="+mj-lt"/>
              </a:rPr>
              <a:t>.</a:t>
            </a:r>
            <a:endParaRPr lang="ro-RO" sz="2600" dirty="0">
              <a:latin typeface="+mj-lt"/>
            </a:endParaRPr>
          </a:p>
          <a:p>
            <a:pPr marL="0" indent="0">
              <a:buNone/>
            </a:pPr>
            <a:endParaRPr lang="en-US" sz="2600" dirty="0">
              <a:latin typeface="+mj-lt"/>
            </a:endParaRPr>
          </a:p>
          <a:p>
            <a:r>
              <a:rPr lang="en-US" sz="2600" dirty="0">
                <a:latin typeface="+mj-lt"/>
              </a:rPr>
              <a:t>     </a:t>
            </a:r>
            <a:r>
              <a:rPr lang="en-US" sz="2600" dirty="0" err="1">
                <a:latin typeface="+mj-lt"/>
              </a:rPr>
              <a:t>Planificarea</a:t>
            </a:r>
            <a:r>
              <a:rPr lang="en-US" sz="2600" dirty="0">
                <a:latin typeface="+mj-lt"/>
              </a:rPr>
              <a:t> </a:t>
            </a:r>
            <a:r>
              <a:rPr lang="en-US" sz="2600" dirty="0" err="1">
                <a:latin typeface="+mj-lt"/>
              </a:rPr>
              <a:t>orelor</a:t>
            </a:r>
            <a:r>
              <a:rPr lang="en-US" sz="2600" dirty="0">
                <a:latin typeface="+mj-lt"/>
              </a:rPr>
              <a:t> dedicate </a:t>
            </a:r>
            <a:r>
              <a:rPr lang="en-US" sz="2600" dirty="0" err="1">
                <a:latin typeface="+mj-lt"/>
              </a:rPr>
              <a:t>întâlnirilor</a:t>
            </a:r>
            <a:r>
              <a:rPr lang="en-US" sz="2600" dirty="0">
                <a:latin typeface="+mj-lt"/>
              </a:rPr>
              <a:t> </a:t>
            </a:r>
            <a:r>
              <a:rPr lang="en-US" sz="2600" dirty="0" err="1">
                <a:latin typeface="+mj-lt"/>
              </a:rPr>
              <a:t>diriginţilor</a:t>
            </a:r>
            <a:r>
              <a:rPr lang="en-US" sz="2600" dirty="0">
                <a:latin typeface="+mj-lt"/>
              </a:rPr>
              <a:t> cu </a:t>
            </a:r>
            <a:r>
              <a:rPr lang="en-US" sz="2600" dirty="0" err="1">
                <a:latin typeface="+mj-lt"/>
              </a:rPr>
              <a:t>părinţii</a:t>
            </a:r>
            <a:r>
              <a:rPr lang="en-US" sz="2600" dirty="0">
                <a:latin typeface="+mj-lt"/>
              </a:rPr>
              <a:t> </a:t>
            </a:r>
            <a:r>
              <a:rPr lang="en-US" sz="2600" dirty="0" err="1">
                <a:latin typeface="+mj-lt"/>
              </a:rPr>
              <a:t>sau</a:t>
            </a:r>
            <a:r>
              <a:rPr lang="en-US" sz="2600" dirty="0">
                <a:latin typeface="+mj-lt"/>
              </a:rPr>
              <a:t> </a:t>
            </a:r>
            <a:r>
              <a:rPr lang="en-US" sz="2600" dirty="0" err="1">
                <a:latin typeface="+mj-lt"/>
              </a:rPr>
              <a:t>reprezentanţii</a:t>
            </a:r>
            <a:r>
              <a:rPr lang="en-US" sz="2600" dirty="0">
                <a:latin typeface="+mj-lt"/>
              </a:rPr>
              <a:t> </a:t>
            </a:r>
            <a:r>
              <a:rPr lang="en-US" sz="2600" dirty="0" err="1">
                <a:latin typeface="+mj-lt"/>
              </a:rPr>
              <a:t>legali</a:t>
            </a:r>
            <a:r>
              <a:rPr lang="en-US" sz="2600" dirty="0">
                <a:latin typeface="+mj-lt"/>
              </a:rPr>
              <a:t> de la </a:t>
            </a:r>
            <a:r>
              <a:rPr lang="en-US" sz="2600" dirty="0" err="1">
                <a:latin typeface="+mj-lt"/>
              </a:rPr>
              <a:t>fiecare</a:t>
            </a:r>
            <a:r>
              <a:rPr lang="en-US" sz="2600" dirty="0">
                <a:latin typeface="+mj-lt"/>
              </a:rPr>
              <a:t> </a:t>
            </a:r>
            <a:r>
              <a:rPr lang="en-US" sz="2600" dirty="0" err="1">
                <a:latin typeface="+mj-lt"/>
              </a:rPr>
              <a:t>formaţiune</a:t>
            </a:r>
            <a:r>
              <a:rPr lang="en-US" sz="2600" dirty="0">
                <a:latin typeface="+mj-lt"/>
              </a:rPr>
              <a:t> de </a:t>
            </a:r>
            <a:r>
              <a:rPr lang="en-US" sz="2600" dirty="0" err="1">
                <a:latin typeface="+mj-lt"/>
              </a:rPr>
              <a:t>studiu</a:t>
            </a:r>
            <a:r>
              <a:rPr lang="en-US" sz="2600" dirty="0">
                <a:latin typeface="+mj-lt"/>
              </a:rPr>
              <a:t> se </a:t>
            </a:r>
            <a:r>
              <a:rPr lang="en-US" sz="2600" dirty="0" err="1">
                <a:latin typeface="+mj-lt"/>
              </a:rPr>
              <a:t>comunică</a:t>
            </a:r>
            <a:r>
              <a:rPr lang="en-US" sz="2600" dirty="0">
                <a:latin typeface="+mj-lt"/>
              </a:rPr>
              <a:t> </a:t>
            </a:r>
            <a:r>
              <a:rPr lang="en-US" sz="2600" dirty="0" err="1">
                <a:latin typeface="+mj-lt"/>
              </a:rPr>
              <a:t>elevilor</a:t>
            </a:r>
            <a:r>
              <a:rPr lang="en-US" sz="2600" dirty="0">
                <a:latin typeface="+mj-lt"/>
              </a:rPr>
              <a:t> </a:t>
            </a:r>
            <a:r>
              <a:rPr lang="en-US" sz="2600" dirty="0" err="1">
                <a:latin typeface="+mj-lt"/>
              </a:rPr>
              <a:t>şi</a:t>
            </a:r>
            <a:r>
              <a:rPr lang="en-US" sz="2600" dirty="0">
                <a:latin typeface="+mj-lt"/>
              </a:rPr>
              <a:t> </a:t>
            </a:r>
            <a:r>
              <a:rPr lang="en-US" sz="2600" dirty="0" err="1">
                <a:latin typeface="+mj-lt"/>
              </a:rPr>
              <a:t>părinţilor</a:t>
            </a:r>
            <a:r>
              <a:rPr lang="en-US" sz="2600" dirty="0">
                <a:latin typeface="+mj-lt"/>
              </a:rPr>
              <a:t> </a:t>
            </a:r>
            <a:r>
              <a:rPr lang="en-US" sz="2600" dirty="0" err="1">
                <a:latin typeface="+mj-lt"/>
              </a:rPr>
              <a:t>sau</a:t>
            </a:r>
            <a:r>
              <a:rPr lang="en-US" sz="2600" dirty="0">
                <a:latin typeface="+mj-lt"/>
              </a:rPr>
              <a:t> </a:t>
            </a:r>
            <a:r>
              <a:rPr lang="en-US" sz="2600" dirty="0" err="1">
                <a:latin typeface="+mj-lt"/>
              </a:rPr>
              <a:t>reprezentanţilor</a:t>
            </a:r>
            <a:r>
              <a:rPr lang="en-US" sz="2600" dirty="0">
                <a:latin typeface="+mj-lt"/>
              </a:rPr>
              <a:t> </a:t>
            </a:r>
            <a:r>
              <a:rPr lang="en-US" sz="2600" dirty="0" err="1">
                <a:latin typeface="+mj-lt"/>
              </a:rPr>
              <a:t>legali</a:t>
            </a:r>
            <a:r>
              <a:rPr lang="en-US" sz="2600" dirty="0">
                <a:latin typeface="+mj-lt"/>
              </a:rPr>
              <a:t> ai </a:t>
            </a:r>
            <a:r>
              <a:rPr lang="en-US" sz="2600" dirty="0" err="1">
                <a:latin typeface="+mj-lt"/>
              </a:rPr>
              <a:t>acestora</a:t>
            </a:r>
            <a:r>
              <a:rPr lang="en-US" sz="2600" dirty="0">
                <a:latin typeface="+mj-lt"/>
              </a:rPr>
              <a:t> </a:t>
            </a:r>
            <a:r>
              <a:rPr lang="en-US" sz="2600" dirty="0" err="1">
                <a:latin typeface="+mj-lt"/>
              </a:rPr>
              <a:t>şi</a:t>
            </a:r>
            <a:r>
              <a:rPr lang="en-US" sz="2600" dirty="0">
                <a:latin typeface="+mj-lt"/>
              </a:rPr>
              <a:t> se </a:t>
            </a:r>
            <a:r>
              <a:rPr lang="en-US" sz="2600" dirty="0" err="1">
                <a:latin typeface="+mj-lt"/>
              </a:rPr>
              <a:t>afişează</a:t>
            </a:r>
            <a:r>
              <a:rPr lang="en-US" sz="2600" dirty="0">
                <a:latin typeface="+mj-lt"/>
              </a:rPr>
              <a:t> la </a:t>
            </a:r>
            <a:r>
              <a:rPr lang="en-US" sz="2600" dirty="0" err="1">
                <a:latin typeface="+mj-lt"/>
              </a:rPr>
              <a:t>avizier</a:t>
            </a:r>
            <a:r>
              <a:rPr lang="en-US" sz="2600" dirty="0">
                <a:latin typeface="+mj-lt"/>
              </a:rPr>
              <a:t> </a:t>
            </a:r>
            <a:r>
              <a:rPr lang="en-US" sz="2600" dirty="0" err="1">
                <a:latin typeface="+mj-lt"/>
              </a:rPr>
              <a:t>sau</a:t>
            </a:r>
            <a:r>
              <a:rPr lang="en-US" sz="2600" dirty="0">
                <a:latin typeface="+mj-lt"/>
              </a:rPr>
              <a:t> pe site-ul </a:t>
            </a:r>
            <a:r>
              <a:rPr lang="en-US" sz="2600" dirty="0" err="1">
                <a:latin typeface="+mj-lt"/>
              </a:rPr>
              <a:t>unităţii</a:t>
            </a:r>
            <a:r>
              <a:rPr lang="en-US" sz="2600" dirty="0">
                <a:latin typeface="+mj-lt"/>
              </a:rPr>
              <a:t> de </a:t>
            </a:r>
            <a:r>
              <a:rPr lang="en-US" sz="2600" dirty="0" err="1">
                <a:latin typeface="+mj-lt"/>
              </a:rPr>
              <a:t>învăţământ</a:t>
            </a:r>
            <a:r>
              <a:rPr lang="en-US" sz="2600" dirty="0">
                <a:latin typeface="+mj-lt"/>
              </a:rPr>
              <a:t>.</a:t>
            </a:r>
            <a:endParaRPr lang="ro-RO" sz="2600" dirty="0">
              <a:latin typeface="+mj-lt"/>
            </a:endParaRPr>
          </a:p>
          <a:p>
            <a:pPr marL="0" indent="0">
              <a:buNone/>
            </a:pPr>
            <a:endParaRPr lang="en-US" sz="2600" dirty="0">
              <a:latin typeface="+mj-lt"/>
            </a:endParaRPr>
          </a:p>
          <a:p>
            <a:r>
              <a:rPr lang="en-US" sz="2600" dirty="0">
                <a:latin typeface="+mj-lt"/>
              </a:rPr>
              <a:t>  </a:t>
            </a:r>
            <a:r>
              <a:rPr lang="en-US" sz="2600" dirty="0" err="1">
                <a:latin typeface="+mj-lt"/>
              </a:rPr>
              <a:t>Întâlnirea</a:t>
            </a:r>
            <a:r>
              <a:rPr lang="en-US" sz="2600" dirty="0">
                <a:latin typeface="+mj-lt"/>
              </a:rPr>
              <a:t> cu </a:t>
            </a:r>
            <a:r>
              <a:rPr lang="en-US" sz="2600" dirty="0" err="1">
                <a:latin typeface="+mj-lt"/>
              </a:rPr>
              <a:t>părinţii</a:t>
            </a:r>
            <a:r>
              <a:rPr lang="en-US" sz="2600" dirty="0">
                <a:latin typeface="+mj-lt"/>
              </a:rPr>
              <a:t> </a:t>
            </a:r>
            <a:r>
              <a:rPr lang="en-US" sz="2600" dirty="0" err="1">
                <a:latin typeface="+mj-lt"/>
              </a:rPr>
              <a:t>sau</a:t>
            </a:r>
            <a:r>
              <a:rPr lang="en-US" sz="2600" dirty="0">
                <a:latin typeface="+mj-lt"/>
              </a:rPr>
              <a:t> </a:t>
            </a:r>
            <a:r>
              <a:rPr lang="en-US" sz="2600" dirty="0" err="1">
                <a:latin typeface="+mj-lt"/>
              </a:rPr>
              <a:t>reprezentanţii</a:t>
            </a:r>
            <a:r>
              <a:rPr lang="en-US" sz="2600" dirty="0">
                <a:latin typeface="+mj-lt"/>
              </a:rPr>
              <a:t> </a:t>
            </a:r>
            <a:r>
              <a:rPr lang="en-US" sz="2600" dirty="0" err="1">
                <a:latin typeface="+mj-lt"/>
              </a:rPr>
              <a:t>legali</a:t>
            </a:r>
            <a:r>
              <a:rPr lang="en-US" sz="2600" dirty="0">
                <a:latin typeface="+mj-lt"/>
              </a:rPr>
              <a:t> se </a:t>
            </a:r>
            <a:r>
              <a:rPr lang="en-US" sz="2600" dirty="0" err="1">
                <a:latin typeface="+mj-lt"/>
              </a:rPr>
              <a:t>recomandă</a:t>
            </a:r>
            <a:r>
              <a:rPr lang="en-US" sz="2600" dirty="0">
                <a:latin typeface="+mj-lt"/>
              </a:rPr>
              <a:t> a fi </a:t>
            </a:r>
            <a:r>
              <a:rPr lang="en-US" sz="2600" dirty="0" err="1">
                <a:latin typeface="+mj-lt"/>
              </a:rPr>
              <a:t>individuală</a:t>
            </a:r>
            <a:r>
              <a:rPr lang="en-US" sz="2600" dirty="0">
                <a:latin typeface="+mj-lt"/>
              </a:rPr>
              <a:t>, </a:t>
            </a:r>
            <a:r>
              <a:rPr lang="en-US" sz="2600" dirty="0" err="1">
                <a:latin typeface="+mj-lt"/>
              </a:rPr>
              <a:t>în</a:t>
            </a:r>
            <a:r>
              <a:rPr lang="en-US" sz="2600" dirty="0">
                <a:latin typeface="+mj-lt"/>
              </a:rPr>
              <a:t> </a:t>
            </a:r>
            <a:r>
              <a:rPr lang="en-US" sz="2600" dirty="0" err="1">
                <a:latin typeface="+mj-lt"/>
              </a:rPr>
              <a:t>conformitate</a:t>
            </a:r>
            <a:r>
              <a:rPr lang="en-US" sz="2600" dirty="0">
                <a:latin typeface="+mj-lt"/>
              </a:rPr>
              <a:t> cu o </a:t>
            </a:r>
            <a:r>
              <a:rPr lang="en-US" sz="2600" dirty="0" err="1">
                <a:latin typeface="+mj-lt"/>
              </a:rPr>
              <a:t>programare</a:t>
            </a:r>
            <a:r>
              <a:rPr lang="en-US" sz="2600" dirty="0">
                <a:latin typeface="+mj-lt"/>
              </a:rPr>
              <a:t> </a:t>
            </a:r>
            <a:r>
              <a:rPr lang="en-US" sz="2600" dirty="0" err="1">
                <a:latin typeface="+mj-lt"/>
              </a:rPr>
              <a:t>stabilită</a:t>
            </a:r>
            <a:r>
              <a:rPr lang="en-US" sz="2600" dirty="0">
                <a:latin typeface="+mj-lt"/>
              </a:rPr>
              <a:t> </a:t>
            </a:r>
            <a:r>
              <a:rPr lang="en-US" sz="2600" dirty="0" err="1">
                <a:latin typeface="+mj-lt"/>
              </a:rPr>
              <a:t>în</a:t>
            </a:r>
            <a:r>
              <a:rPr lang="en-US" sz="2600" dirty="0">
                <a:latin typeface="+mj-lt"/>
              </a:rPr>
              <a:t> </a:t>
            </a:r>
            <a:r>
              <a:rPr lang="en-US" sz="2600" dirty="0" err="1">
                <a:latin typeface="+mj-lt"/>
              </a:rPr>
              <a:t>prealabil</a:t>
            </a:r>
            <a:r>
              <a:rPr lang="en-US" sz="2600" dirty="0">
                <a:latin typeface="+mj-lt"/>
              </a:rPr>
              <a:t>. La </a:t>
            </a:r>
            <a:r>
              <a:rPr lang="en-US" sz="2600" dirty="0" err="1">
                <a:latin typeface="+mj-lt"/>
              </a:rPr>
              <a:t>această</a:t>
            </a:r>
            <a:r>
              <a:rPr lang="en-US" sz="2600" dirty="0">
                <a:latin typeface="+mj-lt"/>
              </a:rPr>
              <a:t> </a:t>
            </a:r>
            <a:r>
              <a:rPr lang="en-US" sz="2600" dirty="0" err="1">
                <a:latin typeface="+mj-lt"/>
              </a:rPr>
              <a:t>întâlnire</a:t>
            </a:r>
            <a:r>
              <a:rPr lang="en-US" sz="2600" dirty="0">
                <a:latin typeface="+mj-lt"/>
              </a:rPr>
              <a:t>, la </a:t>
            </a:r>
            <a:r>
              <a:rPr lang="en-US" sz="2600" dirty="0" err="1">
                <a:latin typeface="+mj-lt"/>
              </a:rPr>
              <a:t>solicitarea</a:t>
            </a:r>
            <a:r>
              <a:rPr lang="en-US" sz="2600" dirty="0">
                <a:latin typeface="+mj-lt"/>
              </a:rPr>
              <a:t> </a:t>
            </a:r>
            <a:r>
              <a:rPr lang="en-US" sz="2600" dirty="0" err="1">
                <a:latin typeface="+mj-lt"/>
              </a:rPr>
              <a:t>părintelui</a:t>
            </a:r>
            <a:r>
              <a:rPr lang="en-US" sz="2600" dirty="0">
                <a:latin typeface="+mj-lt"/>
              </a:rPr>
              <a:t>/</a:t>
            </a:r>
            <a:r>
              <a:rPr lang="en-US" sz="2600" dirty="0" err="1">
                <a:latin typeface="+mj-lt"/>
              </a:rPr>
              <a:t>reprezentantului</a:t>
            </a:r>
            <a:r>
              <a:rPr lang="en-US" sz="2600" dirty="0">
                <a:latin typeface="+mj-lt"/>
              </a:rPr>
              <a:t> legal </a:t>
            </a:r>
            <a:r>
              <a:rPr lang="en-US" sz="2600" dirty="0" err="1">
                <a:latin typeface="+mj-lt"/>
              </a:rPr>
              <a:t>sau</a:t>
            </a:r>
            <a:r>
              <a:rPr lang="en-US" sz="2600" dirty="0">
                <a:latin typeface="+mj-lt"/>
              </a:rPr>
              <a:t> a </a:t>
            </a:r>
            <a:r>
              <a:rPr lang="en-US" sz="2600" dirty="0" err="1">
                <a:latin typeface="+mj-lt"/>
              </a:rPr>
              <a:t>dirigintelui</a:t>
            </a:r>
            <a:r>
              <a:rPr lang="en-US" sz="2600" dirty="0">
                <a:latin typeface="+mj-lt"/>
              </a:rPr>
              <a:t>, </a:t>
            </a:r>
            <a:r>
              <a:rPr lang="en-US" sz="2600" dirty="0" err="1">
                <a:latin typeface="+mj-lt"/>
              </a:rPr>
              <a:t>poate</a:t>
            </a:r>
            <a:r>
              <a:rPr lang="en-US" sz="2600" dirty="0">
                <a:latin typeface="+mj-lt"/>
              </a:rPr>
              <a:t> </a:t>
            </a:r>
            <a:r>
              <a:rPr lang="en-US" sz="2600" dirty="0" err="1">
                <a:latin typeface="+mj-lt"/>
              </a:rPr>
              <a:t>participa</a:t>
            </a:r>
            <a:r>
              <a:rPr lang="en-US" sz="2600" dirty="0">
                <a:latin typeface="+mj-lt"/>
              </a:rPr>
              <a:t> </a:t>
            </a:r>
            <a:r>
              <a:rPr lang="en-US" sz="2600" dirty="0" err="1">
                <a:latin typeface="+mj-lt"/>
              </a:rPr>
              <a:t>şi</a:t>
            </a:r>
            <a:r>
              <a:rPr lang="en-US" sz="2600" dirty="0">
                <a:latin typeface="+mj-lt"/>
              </a:rPr>
              <a:t> </a:t>
            </a:r>
            <a:r>
              <a:rPr lang="en-US" sz="2600" dirty="0" err="1">
                <a:latin typeface="+mj-lt"/>
              </a:rPr>
              <a:t>elevul</a:t>
            </a:r>
            <a:r>
              <a:rPr lang="en-US" sz="2600" dirty="0">
                <a:latin typeface="+mj-lt"/>
              </a:rPr>
              <a:t>.</a:t>
            </a:r>
            <a:endParaRPr lang="ro-RO" sz="2600" dirty="0">
              <a:latin typeface="+mj-lt"/>
            </a:endParaRPr>
          </a:p>
        </p:txBody>
      </p:sp>
    </p:spTree>
    <p:extLst>
      <p:ext uri="{BB962C8B-B14F-4D97-AF65-F5344CB8AC3E}">
        <p14:creationId xmlns:p14="http://schemas.microsoft.com/office/powerpoint/2010/main" val="17835614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689ED20C-7E53-4C13-AD07-D7CFBECCEF3F}"/>
              </a:ext>
            </a:extLst>
          </p:cNvPr>
          <p:cNvSpPr>
            <a:spLocks noGrp="1"/>
          </p:cNvSpPr>
          <p:nvPr>
            <p:ph idx="1"/>
          </p:nvPr>
        </p:nvSpPr>
        <p:spPr>
          <a:xfrm>
            <a:off x="838200" y="1126067"/>
            <a:ext cx="8610600" cy="5050896"/>
          </a:xfrm>
        </p:spPr>
        <p:txBody>
          <a:bodyPr>
            <a:normAutofit/>
          </a:bodyPr>
          <a:lstStyle/>
          <a:p>
            <a:pPr marL="0" indent="0">
              <a:buNone/>
            </a:pPr>
            <a:r>
              <a:rPr lang="ro-RO" sz="2400" b="1" dirty="0">
                <a:latin typeface="+mj-lt"/>
              </a:rPr>
              <a:t>M</a:t>
            </a:r>
            <a:r>
              <a:rPr lang="en-US" sz="2400" b="1" dirty="0" err="1">
                <a:latin typeface="+mj-lt"/>
              </a:rPr>
              <a:t>onitorizează</a:t>
            </a:r>
            <a:r>
              <a:rPr lang="en-US" sz="2400" b="1" dirty="0">
                <a:latin typeface="+mj-lt"/>
              </a:rPr>
              <a:t>:</a:t>
            </a:r>
          </a:p>
          <a:p>
            <a:pPr marL="0" indent="0">
              <a:buNone/>
            </a:pPr>
            <a:r>
              <a:rPr lang="en-US" sz="2400" dirty="0">
                <a:latin typeface="+mj-lt"/>
              </a:rPr>
              <a:t>    a) </a:t>
            </a:r>
            <a:r>
              <a:rPr lang="en-US" sz="2400" dirty="0" err="1">
                <a:latin typeface="+mj-lt"/>
              </a:rPr>
              <a:t>situaţia</a:t>
            </a:r>
            <a:r>
              <a:rPr lang="en-US" sz="2400" dirty="0">
                <a:latin typeface="+mj-lt"/>
              </a:rPr>
              <a:t> la </a:t>
            </a:r>
            <a:r>
              <a:rPr lang="en-US" sz="2400" dirty="0" err="1">
                <a:latin typeface="+mj-lt"/>
              </a:rPr>
              <a:t>învăţătură</a:t>
            </a:r>
            <a:r>
              <a:rPr lang="en-US" sz="2400" dirty="0">
                <a:latin typeface="+mj-lt"/>
              </a:rPr>
              <a:t> a </a:t>
            </a:r>
            <a:r>
              <a:rPr lang="en-US" sz="2400" dirty="0" err="1">
                <a:latin typeface="+mj-lt"/>
              </a:rPr>
              <a:t>elevilor</a:t>
            </a:r>
            <a:r>
              <a:rPr lang="en-US" sz="2400" dirty="0">
                <a:latin typeface="+mj-lt"/>
              </a:rPr>
              <a:t>;</a:t>
            </a:r>
          </a:p>
          <a:p>
            <a:pPr marL="0" indent="0">
              <a:buNone/>
            </a:pPr>
            <a:r>
              <a:rPr lang="ro-RO" sz="2400" dirty="0">
                <a:latin typeface="+mj-lt"/>
              </a:rPr>
              <a:t>    </a:t>
            </a:r>
            <a:r>
              <a:rPr lang="en-US" sz="2400" dirty="0">
                <a:latin typeface="+mj-lt"/>
              </a:rPr>
              <a:t>b) </a:t>
            </a:r>
            <a:r>
              <a:rPr lang="en-US" sz="2400" dirty="0" err="1">
                <a:latin typeface="+mj-lt"/>
              </a:rPr>
              <a:t>frecvenţa</a:t>
            </a:r>
            <a:r>
              <a:rPr lang="en-US" sz="2400" dirty="0">
                <a:latin typeface="+mj-lt"/>
              </a:rPr>
              <a:t> la ore a </a:t>
            </a:r>
            <a:r>
              <a:rPr lang="en-US" sz="2400" dirty="0" err="1">
                <a:latin typeface="+mj-lt"/>
              </a:rPr>
              <a:t>elevilor</a:t>
            </a:r>
            <a:r>
              <a:rPr lang="en-US" sz="2400" dirty="0">
                <a:latin typeface="+mj-lt"/>
              </a:rPr>
              <a:t>;</a:t>
            </a:r>
          </a:p>
          <a:p>
            <a:pPr marL="0" indent="0">
              <a:buNone/>
            </a:pPr>
            <a:r>
              <a:rPr lang="ro-RO" sz="2400" dirty="0">
                <a:latin typeface="+mj-lt"/>
              </a:rPr>
              <a:t>    </a:t>
            </a:r>
            <a:r>
              <a:rPr lang="it-IT" sz="2400" dirty="0">
                <a:latin typeface="+mj-lt"/>
              </a:rPr>
              <a:t>c) participarea şi rezultatele elevilor la concursurile şi competiţiile şcolare;</a:t>
            </a:r>
          </a:p>
          <a:p>
            <a:pPr marL="0" indent="0">
              <a:buNone/>
            </a:pPr>
            <a:r>
              <a:rPr lang="ro-RO" sz="2400" dirty="0">
                <a:latin typeface="+mj-lt"/>
              </a:rPr>
              <a:t>  </a:t>
            </a:r>
            <a:r>
              <a:rPr lang="en-US" sz="2400" dirty="0">
                <a:latin typeface="+mj-lt"/>
              </a:rPr>
              <a:t> </a:t>
            </a:r>
            <a:r>
              <a:rPr lang="ro-RO" sz="2400" dirty="0">
                <a:latin typeface="+mj-lt"/>
              </a:rPr>
              <a:t> </a:t>
            </a:r>
            <a:r>
              <a:rPr lang="en-US" sz="2400" dirty="0">
                <a:latin typeface="+mj-lt"/>
              </a:rPr>
              <a:t>d) </a:t>
            </a:r>
            <a:r>
              <a:rPr lang="en-US" sz="2400" dirty="0" err="1">
                <a:latin typeface="+mj-lt"/>
              </a:rPr>
              <a:t>comportamentul</a:t>
            </a:r>
            <a:r>
              <a:rPr lang="en-US" sz="2400" dirty="0">
                <a:latin typeface="+mj-lt"/>
              </a:rPr>
              <a:t> </a:t>
            </a:r>
            <a:r>
              <a:rPr lang="en-US" sz="2400" dirty="0" err="1">
                <a:latin typeface="+mj-lt"/>
              </a:rPr>
              <a:t>elevilor</a:t>
            </a:r>
            <a:r>
              <a:rPr lang="en-US" sz="2400" dirty="0">
                <a:latin typeface="+mj-lt"/>
              </a:rPr>
              <a:t> </a:t>
            </a:r>
            <a:r>
              <a:rPr lang="en-US" sz="2400" dirty="0" err="1">
                <a:latin typeface="+mj-lt"/>
              </a:rPr>
              <a:t>în</a:t>
            </a:r>
            <a:r>
              <a:rPr lang="en-US" sz="2400" dirty="0">
                <a:latin typeface="+mj-lt"/>
              </a:rPr>
              <a:t> </a:t>
            </a:r>
            <a:r>
              <a:rPr lang="en-US" sz="2400" dirty="0" err="1">
                <a:latin typeface="+mj-lt"/>
              </a:rPr>
              <a:t>timpul</a:t>
            </a:r>
            <a:r>
              <a:rPr lang="en-US" sz="2400" dirty="0">
                <a:latin typeface="+mj-lt"/>
              </a:rPr>
              <a:t> </a:t>
            </a:r>
            <a:r>
              <a:rPr lang="en-US" sz="2400" dirty="0" err="1">
                <a:latin typeface="+mj-lt"/>
              </a:rPr>
              <a:t>activităţilor</a:t>
            </a:r>
            <a:r>
              <a:rPr lang="en-US" sz="2400" dirty="0">
                <a:latin typeface="+mj-lt"/>
              </a:rPr>
              <a:t> </a:t>
            </a:r>
            <a:r>
              <a:rPr lang="en-US" sz="2400" dirty="0" err="1">
                <a:latin typeface="+mj-lt"/>
              </a:rPr>
              <a:t>şcolare</a:t>
            </a:r>
            <a:r>
              <a:rPr lang="en-US" sz="2400" dirty="0">
                <a:latin typeface="+mj-lt"/>
              </a:rPr>
              <a:t>, </a:t>
            </a:r>
            <a:r>
              <a:rPr lang="en-US" sz="2400" dirty="0" err="1">
                <a:latin typeface="+mj-lt"/>
              </a:rPr>
              <a:t>extraşcolare</a:t>
            </a:r>
            <a:r>
              <a:rPr lang="en-US" sz="2400" dirty="0">
                <a:latin typeface="+mj-lt"/>
              </a:rPr>
              <a:t> </a:t>
            </a:r>
            <a:r>
              <a:rPr lang="en-US" sz="2400" dirty="0" err="1">
                <a:latin typeface="+mj-lt"/>
              </a:rPr>
              <a:t>şi</a:t>
            </a:r>
            <a:r>
              <a:rPr lang="en-US" sz="2400" dirty="0">
                <a:latin typeface="+mj-lt"/>
              </a:rPr>
              <a:t> </a:t>
            </a:r>
            <a:r>
              <a:rPr lang="en-US" sz="2400" dirty="0" err="1">
                <a:latin typeface="+mj-lt"/>
              </a:rPr>
              <a:t>extracurriculare</a:t>
            </a:r>
            <a:r>
              <a:rPr lang="en-US" sz="2400" dirty="0">
                <a:latin typeface="+mj-lt"/>
              </a:rPr>
              <a:t>;</a:t>
            </a:r>
          </a:p>
          <a:p>
            <a:pPr marL="0" indent="0">
              <a:buNone/>
            </a:pPr>
            <a:r>
              <a:rPr lang="en-US" sz="2400" dirty="0">
                <a:latin typeface="+mj-lt"/>
              </a:rPr>
              <a:t>   </a:t>
            </a:r>
            <a:r>
              <a:rPr lang="ro-RO" sz="2400" dirty="0">
                <a:latin typeface="+mj-lt"/>
              </a:rPr>
              <a:t> </a:t>
            </a:r>
            <a:r>
              <a:rPr lang="en-US" sz="2400" dirty="0">
                <a:latin typeface="+mj-lt"/>
              </a:rPr>
              <a:t>e) </a:t>
            </a:r>
            <a:r>
              <a:rPr lang="en-US" sz="2400" dirty="0" err="1">
                <a:latin typeface="+mj-lt"/>
              </a:rPr>
              <a:t>participarea</a:t>
            </a:r>
            <a:r>
              <a:rPr lang="en-US" sz="2400" dirty="0">
                <a:latin typeface="+mj-lt"/>
              </a:rPr>
              <a:t> </a:t>
            </a:r>
            <a:r>
              <a:rPr lang="en-US" sz="2400" dirty="0" err="1">
                <a:latin typeface="+mj-lt"/>
              </a:rPr>
              <a:t>elevilor</a:t>
            </a:r>
            <a:r>
              <a:rPr lang="en-US" sz="2400" dirty="0">
                <a:latin typeface="+mj-lt"/>
              </a:rPr>
              <a:t> la </a:t>
            </a:r>
            <a:r>
              <a:rPr lang="en-US" sz="2400" dirty="0" err="1">
                <a:latin typeface="+mj-lt"/>
              </a:rPr>
              <a:t>programe</a:t>
            </a:r>
            <a:r>
              <a:rPr lang="en-US" sz="2400" dirty="0">
                <a:latin typeface="+mj-lt"/>
              </a:rPr>
              <a:t> </a:t>
            </a:r>
            <a:r>
              <a:rPr lang="en-US" sz="2400" dirty="0" err="1">
                <a:latin typeface="+mj-lt"/>
              </a:rPr>
              <a:t>sau</a:t>
            </a:r>
            <a:r>
              <a:rPr lang="en-US" sz="2400" dirty="0">
                <a:latin typeface="+mj-lt"/>
              </a:rPr>
              <a:t> </a:t>
            </a:r>
            <a:r>
              <a:rPr lang="en-US" sz="2400" dirty="0" err="1">
                <a:latin typeface="+mj-lt"/>
              </a:rPr>
              <a:t>proiecte</a:t>
            </a:r>
            <a:r>
              <a:rPr lang="en-US" sz="2400" dirty="0">
                <a:latin typeface="+mj-lt"/>
              </a:rPr>
              <a:t> </a:t>
            </a:r>
            <a:r>
              <a:rPr lang="en-US" sz="2400" dirty="0" err="1">
                <a:latin typeface="+mj-lt"/>
              </a:rPr>
              <a:t>şi</a:t>
            </a:r>
            <a:r>
              <a:rPr lang="en-US" sz="2400" dirty="0">
                <a:latin typeface="+mj-lt"/>
              </a:rPr>
              <a:t> </a:t>
            </a:r>
            <a:r>
              <a:rPr lang="en-US" sz="2400" dirty="0" err="1">
                <a:latin typeface="+mj-lt"/>
              </a:rPr>
              <a:t>implicarea</a:t>
            </a:r>
            <a:r>
              <a:rPr lang="en-US" sz="2400" dirty="0">
                <a:latin typeface="+mj-lt"/>
              </a:rPr>
              <a:t> </a:t>
            </a:r>
            <a:r>
              <a:rPr lang="en-US" sz="2400" dirty="0" err="1">
                <a:latin typeface="+mj-lt"/>
              </a:rPr>
              <a:t>acestora</a:t>
            </a:r>
            <a:r>
              <a:rPr lang="en-US" sz="2400" dirty="0">
                <a:latin typeface="+mj-lt"/>
              </a:rPr>
              <a:t> </a:t>
            </a:r>
            <a:r>
              <a:rPr lang="en-US" sz="2400" dirty="0" err="1">
                <a:latin typeface="+mj-lt"/>
              </a:rPr>
              <a:t>în</a:t>
            </a:r>
            <a:r>
              <a:rPr lang="en-US" sz="2400" dirty="0">
                <a:latin typeface="+mj-lt"/>
              </a:rPr>
              <a:t> </a:t>
            </a:r>
            <a:r>
              <a:rPr lang="en-US" sz="2400" dirty="0" err="1">
                <a:latin typeface="+mj-lt"/>
              </a:rPr>
              <a:t>activităţi</a:t>
            </a:r>
            <a:r>
              <a:rPr lang="en-US" sz="2400" dirty="0">
                <a:latin typeface="+mj-lt"/>
              </a:rPr>
              <a:t> de </a:t>
            </a:r>
            <a:r>
              <a:rPr lang="en-US" sz="2400" dirty="0" err="1" smtClean="0">
                <a:latin typeface="+mj-lt"/>
              </a:rPr>
              <a:t>voluntariat</a:t>
            </a:r>
            <a:r>
              <a:rPr lang="ro-RO" sz="2400" dirty="0">
                <a:latin typeface="+mj-lt"/>
              </a:rPr>
              <a:t>.</a:t>
            </a:r>
            <a:endParaRPr lang="en-US" sz="2400" dirty="0">
              <a:latin typeface="+mj-lt"/>
            </a:endParaRPr>
          </a:p>
          <a:p>
            <a:endParaRPr lang="ro-RO" sz="2400" dirty="0"/>
          </a:p>
          <a:p>
            <a:endParaRPr lang="en-US" dirty="0"/>
          </a:p>
        </p:txBody>
      </p:sp>
    </p:spTree>
    <p:extLst>
      <p:ext uri="{BB962C8B-B14F-4D97-AF65-F5344CB8AC3E}">
        <p14:creationId xmlns:p14="http://schemas.microsoft.com/office/powerpoint/2010/main" val="13728775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E2588A9C-5499-45FA-A7A6-89BB10C1D58D}"/>
              </a:ext>
            </a:extLst>
          </p:cNvPr>
          <p:cNvSpPr>
            <a:spLocks noGrp="1"/>
          </p:cNvSpPr>
          <p:nvPr>
            <p:ph sz="quarter" idx="4294967295"/>
          </p:nvPr>
        </p:nvSpPr>
        <p:spPr>
          <a:xfrm>
            <a:off x="658816" y="193456"/>
            <a:ext cx="8662026" cy="5146295"/>
          </a:xfrm>
          <a:prstGeom prst="rect">
            <a:avLst/>
          </a:prstGeom>
        </p:spPr>
        <p:txBody>
          <a:bodyPr>
            <a:normAutofit lnSpcReduction="10000"/>
          </a:bodyPr>
          <a:lstStyle/>
          <a:p>
            <a:endParaRPr lang="ro-RO" sz="2400" dirty="0" smtClean="0"/>
          </a:p>
          <a:p>
            <a:pPr algn="ctr"/>
            <a:r>
              <a:rPr lang="ro-RO" sz="2400" b="1" dirty="0" smtClean="0"/>
              <a:t>PROGRAME NAȚIONALE</a:t>
            </a:r>
            <a:endParaRPr lang="ro-RO" sz="2400" b="1" dirty="0"/>
          </a:p>
          <a:p>
            <a:endParaRPr lang="ro-RO" sz="2400" dirty="0" smtClean="0"/>
          </a:p>
          <a:p>
            <a:r>
              <a:rPr lang="ro-RO" sz="2400" dirty="0" smtClean="0"/>
              <a:t>Programul </a:t>
            </a:r>
            <a:r>
              <a:rPr lang="ro-RO" sz="2400" dirty="0"/>
              <a:t>național </a:t>
            </a:r>
            <a:r>
              <a:rPr lang="ro-RO" sz="2400" dirty="0" smtClean="0"/>
              <a:t>„Școala </a:t>
            </a:r>
            <a:r>
              <a:rPr lang="ro-RO" sz="2400" dirty="0"/>
              <a:t>Altfel” </a:t>
            </a:r>
            <a:endParaRPr lang="ro-RO" sz="2400" dirty="0" smtClean="0"/>
          </a:p>
          <a:p>
            <a:r>
              <a:rPr lang="ro-RO" sz="2400" dirty="0" smtClean="0"/>
              <a:t>Proiectul „Împreună prindem curaj” – buget total de 3.202.000 lei; 5000 lei/unitate (OME 6196/2024)</a:t>
            </a:r>
            <a:r>
              <a:rPr lang="ro-RO" sz="2400" dirty="0"/>
              <a:t> </a:t>
            </a:r>
            <a:endParaRPr lang="ro-RO" sz="2400" dirty="0" smtClean="0"/>
          </a:p>
          <a:p>
            <a:r>
              <a:rPr lang="ro-RO" sz="2400" dirty="0" smtClean="0"/>
              <a:t>Planul național de combatere a </a:t>
            </a:r>
            <a:r>
              <a:rPr lang="ro-RO" sz="2400" dirty="0"/>
              <a:t>violenței școlare - https://legislatie.just.ro/Public/DetaliiDocumentAfis/287906</a:t>
            </a:r>
            <a:endParaRPr lang="ro-RO" sz="2400" dirty="0" smtClean="0"/>
          </a:p>
          <a:p>
            <a:r>
              <a:rPr lang="ro-RO" sz="2400" dirty="0" smtClean="0"/>
              <a:t>Programul </a:t>
            </a:r>
            <a:r>
              <a:rPr lang="ro-RO" sz="2400" dirty="0"/>
              <a:t>„</a:t>
            </a:r>
            <a:r>
              <a:rPr lang="ro-RO" sz="2400" dirty="0" smtClean="0"/>
              <a:t>Săptămâna </a:t>
            </a:r>
            <a:r>
              <a:rPr lang="ro-RO" sz="2400" dirty="0"/>
              <a:t>verde” </a:t>
            </a:r>
          </a:p>
          <a:p>
            <a:r>
              <a:rPr lang="ro-RO" sz="2400" dirty="0" smtClean="0"/>
              <a:t>HG </a:t>
            </a:r>
            <a:r>
              <a:rPr lang="ro-RO" sz="2400" dirty="0"/>
              <a:t>nr. 59/2023 – Strategia națională privind Educația pentru mediu și schimbări climatice</a:t>
            </a:r>
          </a:p>
          <a:p>
            <a:endParaRPr lang="en-US" dirty="0"/>
          </a:p>
        </p:txBody>
      </p:sp>
    </p:spTree>
    <p:extLst>
      <p:ext uri="{BB962C8B-B14F-4D97-AF65-F5344CB8AC3E}">
        <p14:creationId xmlns:p14="http://schemas.microsoft.com/office/powerpoint/2010/main" val="1397766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4">
            <a:extLst>
              <a:ext uri="{FF2B5EF4-FFF2-40B4-BE49-F238E27FC236}">
                <a16:creationId xmlns="" xmlns:a16="http://schemas.microsoft.com/office/drawing/2014/main" id="{5BD0D612-658B-44CC-8F89-711AD8921A5F}"/>
              </a:ext>
            </a:extLst>
          </p:cNvPr>
          <p:cNvGraphicFramePr>
            <a:graphicFrameLocks noGrp="1"/>
          </p:cNvGraphicFramePr>
          <p:nvPr>
            <p:ph idx="1"/>
            <p:extLst>
              <p:ext uri="{D42A27DB-BD31-4B8C-83A1-F6EECF244321}">
                <p14:modId xmlns:p14="http://schemas.microsoft.com/office/powerpoint/2010/main" val="943186811"/>
              </p:ext>
            </p:extLst>
          </p:nvPr>
        </p:nvGraphicFramePr>
        <p:xfrm>
          <a:off x="838200" y="1197864"/>
          <a:ext cx="10411968" cy="4663440"/>
        </p:xfrm>
        <a:graphic>
          <a:graphicData uri="http://schemas.openxmlformats.org/drawingml/2006/table">
            <a:tbl>
              <a:tblPr firstRow="1" bandRow="1">
                <a:tableStyleId>{5C22544A-7EE6-4342-B048-85BDC9FD1C3A}</a:tableStyleId>
              </a:tblPr>
              <a:tblGrid>
                <a:gridCol w="6121400">
                  <a:extLst>
                    <a:ext uri="{9D8B030D-6E8A-4147-A177-3AD203B41FA5}">
                      <a16:colId xmlns="" xmlns:a16="http://schemas.microsoft.com/office/drawing/2014/main" val="2207601792"/>
                    </a:ext>
                  </a:extLst>
                </a:gridCol>
                <a:gridCol w="4290568">
                  <a:extLst>
                    <a:ext uri="{9D8B030D-6E8A-4147-A177-3AD203B41FA5}">
                      <a16:colId xmlns="" xmlns:a16="http://schemas.microsoft.com/office/drawing/2014/main" val="3126730104"/>
                    </a:ext>
                  </a:extLst>
                </a:gridCol>
              </a:tblGrid>
              <a:tr h="37084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GB" sz="1800" b="1" i="0" dirty="0" err="1">
                          <a:solidFill>
                            <a:srgbClr val="212121"/>
                          </a:solidFill>
                          <a:effectLst/>
                          <a:latin typeface="+mn-lt"/>
                          <a:ea typeface="Calibri" panose="020F0502020204030204" pitchFamily="34" charset="0"/>
                        </a:rPr>
                        <a:t>Strategia</a:t>
                      </a:r>
                      <a:r>
                        <a:rPr lang="en-GB" sz="1800" b="1" i="0" dirty="0">
                          <a:solidFill>
                            <a:srgbClr val="212121"/>
                          </a:solidFill>
                          <a:effectLst/>
                          <a:latin typeface="+mn-lt"/>
                          <a:ea typeface="Calibri" panose="020F0502020204030204" pitchFamily="34" charset="0"/>
                        </a:rPr>
                        <a:t> </a:t>
                      </a:r>
                      <a:r>
                        <a:rPr lang="en-GB" sz="1800" b="1" i="0" dirty="0" err="1">
                          <a:solidFill>
                            <a:srgbClr val="212121"/>
                          </a:solidFill>
                          <a:effectLst/>
                          <a:latin typeface="+mn-lt"/>
                          <a:ea typeface="Calibri" panose="020F0502020204030204" pitchFamily="34" charset="0"/>
                        </a:rPr>
                        <a:t>național</a:t>
                      </a:r>
                      <a:r>
                        <a:rPr lang="ro-RO" sz="1800" b="1" i="0" dirty="0">
                          <a:solidFill>
                            <a:srgbClr val="212121"/>
                          </a:solidFill>
                          <a:latin typeface="+mn-lt"/>
                          <a:ea typeface="Calibri" panose="020F0502020204030204" pitchFamily="34" charset="0"/>
                        </a:rPr>
                        <a:t>ă</a:t>
                      </a:r>
                      <a:r>
                        <a:rPr lang="en-GB" sz="1800" b="1" i="0" dirty="0">
                          <a:solidFill>
                            <a:srgbClr val="212121"/>
                          </a:solidFill>
                          <a:effectLst/>
                          <a:latin typeface="+mn-lt"/>
                          <a:ea typeface="Calibri" panose="020F0502020204030204" pitchFamily="34" charset="0"/>
                        </a:rPr>
                        <a:t> </a:t>
                      </a:r>
                      <a:r>
                        <a:rPr lang="en-GB" sz="1800" b="1" i="0" dirty="0" err="1">
                          <a:solidFill>
                            <a:srgbClr val="212121"/>
                          </a:solidFill>
                          <a:effectLst/>
                          <a:latin typeface="+mn-lt"/>
                          <a:ea typeface="Calibri" panose="020F0502020204030204" pitchFamily="34" charset="0"/>
                        </a:rPr>
                        <a:t>privind</a:t>
                      </a:r>
                      <a:r>
                        <a:rPr lang="en-GB" sz="1800" b="1" i="0" dirty="0">
                          <a:solidFill>
                            <a:srgbClr val="212121"/>
                          </a:solidFill>
                          <a:effectLst/>
                          <a:latin typeface="+mn-lt"/>
                          <a:ea typeface="Calibri" panose="020F0502020204030204" pitchFamily="34" charset="0"/>
                        </a:rPr>
                        <a:t> </a:t>
                      </a:r>
                      <a:r>
                        <a:rPr lang="en-GB" sz="1800" b="1" i="0" dirty="0" err="1">
                          <a:solidFill>
                            <a:srgbClr val="212121"/>
                          </a:solidFill>
                          <a:effectLst/>
                          <a:latin typeface="+mn-lt"/>
                          <a:ea typeface="Calibri" panose="020F0502020204030204" pitchFamily="34" charset="0"/>
                        </a:rPr>
                        <a:t>adaptarea</a:t>
                      </a:r>
                      <a:r>
                        <a:rPr lang="en-GB" sz="1800" b="1" i="0" dirty="0">
                          <a:solidFill>
                            <a:srgbClr val="212121"/>
                          </a:solidFill>
                          <a:effectLst/>
                          <a:latin typeface="+mn-lt"/>
                          <a:ea typeface="Calibri" panose="020F0502020204030204" pitchFamily="34" charset="0"/>
                        </a:rPr>
                        <a:t> la </a:t>
                      </a:r>
                      <a:r>
                        <a:rPr lang="en-GB" sz="1800" b="1" i="0" dirty="0" err="1">
                          <a:solidFill>
                            <a:srgbClr val="212121"/>
                          </a:solidFill>
                          <a:effectLst/>
                          <a:latin typeface="+mn-lt"/>
                          <a:ea typeface="Calibri" panose="020F0502020204030204" pitchFamily="34" charset="0"/>
                        </a:rPr>
                        <a:t>schimbările</a:t>
                      </a:r>
                      <a:r>
                        <a:rPr lang="en-GB" sz="1800" b="1" i="0" dirty="0">
                          <a:solidFill>
                            <a:srgbClr val="212121"/>
                          </a:solidFill>
                          <a:effectLst/>
                          <a:latin typeface="+mn-lt"/>
                          <a:ea typeface="Calibri" panose="020F0502020204030204" pitchFamily="34" charset="0"/>
                        </a:rPr>
                        <a:t> </a:t>
                      </a:r>
                      <a:r>
                        <a:rPr lang="en-GB" sz="1800" b="1" i="0" dirty="0" err="1">
                          <a:solidFill>
                            <a:srgbClr val="212121"/>
                          </a:solidFill>
                          <a:effectLst/>
                          <a:latin typeface="+mn-lt"/>
                          <a:ea typeface="Calibri" panose="020F0502020204030204" pitchFamily="34" charset="0"/>
                        </a:rPr>
                        <a:t>climatice</a:t>
                      </a:r>
                      <a:r>
                        <a:rPr lang="en-GB" sz="1800" b="1" i="0" dirty="0">
                          <a:solidFill>
                            <a:srgbClr val="212121"/>
                          </a:solidFill>
                          <a:effectLst/>
                          <a:latin typeface="+mn-lt"/>
                          <a:ea typeface="Calibri" panose="020F0502020204030204" pitchFamily="34" charset="0"/>
                        </a:rPr>
                        <a:t> </a:t>
                      </a:r>
                      <a:r>
                        <a:rPr lang="en-GB" sz="1800" b="1" i="0" dirty="0" err="1">
                          <a:solidFill>
                            <a:srgbClr val="212121"/>
                          </a:solidFill>
                          <a:effectLst/>
                          <a:latin typeface="+mn-lt"/>
                          <a:ea typeface="Calibri" panose="020F0502020204030204" pitchFamily="34" charset="0"/>
                        </a:rPr>
                        <a:t>pentru</a:t>
                      </a:r>
                      <a:r>
                        <a:rPr lang="en-GB" sz="1800" b="1" i="0" dirty="0">
                          <a:solidFill>
                            <a:srgbClr val="212121"/>
                          </a:solidFill>
                          <a:effectLst/>
                          <a:latin typeface="+mn-lt"/>
                          <a:ea typeface="Calibri" panose="020F0502020204030204" pitchFamily="34" charset="0"/>
                        </a:rPr>
                        <a:t> </a:t>
                      </a:r>
                      <a:r>
                        <a:rPr lang="en-GB" sz="1800" b="1" i="0" dirty="0" err="1">
                          <a:solidFill>
                            <a:srgbClr val="212121"/>
                          </a:solidFill>
                          <a:effectLst/>
                          <a:latin typeface="+mn-lt"/>
                          <a:ea typeface="Calibri" panose="020F0502020204030204" pitchFamily="34" charset="0"/>
                        </a:rPr>
                        <a:t>perioada</a:t>
                      </a:r>
                      <a:r>
                        <a:rPr lang="en-GB" sz="1800" b="1" i="0" dirty="0">
                          <a:solidFill>
                            <a:srgbClr val="212121"/>
                          </a:solidFill>
                          <a:effectLst/>
                          <a:latin typeface="+mn-lt"/>
                          <a:ea typeface="Calibri" panose="020F0502020204030204" pitchFamily="34" charset="0"/>
                        </a:rPr>
                        <a:t> 2023-2030, cu </a:t>
                      </a:r>
                      <a:r>
                        <a:rPr lang="en-GB" sz="1800" b="1" i="0" dirty="0" err="1">
                          <a:solidFill>
                            <a:srgbClr val="212121"/>
                          </a:solidFill>
                          <a:effectLst/>
                          <a:latin typeface="+mn-lt"/>
                          <a:ea typeface="Calibri" panose="020F0502020204030204" pitchFamily="34" charset="0"/>
                        </a:rPr>
                        <a:t>perspectiva</a:t>
                      </a:r>
                      <a:r>
                        <a:rPr lang="en-GB" sz="1800" b="1" i="0" dirty="0">
                          <a:solidFill>
                            <a:srgbClr val="212121"/>
                          </a:solidFill>
                          <a:effectLst/>
                          <a:latin typeface="+mn-lt"/>
                          <a:ea typeface="Calibri" panose="020F0502020204030204" pitchFamily="34" charset="0"/>
                        </a:rPr>
                        <a:t> </a:t>
                      </a:r>
                      <a:r>
                        <a:rPr lang="en-GB" sz="1800" b="1" i="0" dirty="0" err="1">
                          <a:solidFill>
                            <a:srgbClr val="212121"/>
                          </a:solidFill>
                          <a:effectLst/>
                          <a:latin typeface="+mn-lt"/>
                          <a:ea typeface="Calibri" panose="020F0502020204030204" pitchFamily="34" charset="0"/>
                        </a:rPr>
                        <a:t>anului</a:t>
                      </a:r>
                      <a:r>
                        <a:rPr lang="en-GB" sz="1800" b="1" i="0" dirty="0">
                          <a:solidFill>
                            <a:srgbClr val="212121"/>
                          </a:solidFill>
                          <a:effectLst/>
                          <a:latin typeface="+mn-lt"/>
                          <a:ea typeface="Calibri" panose="020F0502020204030204" pitchFamily="34" charset="0"/>
                        </a:rPr>
                        <a:t> 2050 (SNASC) </a:t>
                      </a:r>
                      <a:r>
                        <a:rPr lang="en-GB" sz="1800" b="1" i="0" dirty="0" err="1">
                          <a:solidFill>
                            <a:srgbClr val="212121"/>
                          </a:solidFill>
                          <a:effectLst/>
                          <a:latin typeface="+mn-lt"/>
                          <a:ea typeface="Calibri" panose="020F0502020204030204" pitchFamily="34" charset="0"/>
                        </a:rPr>
                        <a:t>și</a:t>
                      </a:r>
                      <a:r>
                        <a:rPr lang="en-GB" sz="1800" b="1" i="0" dirty="0">
                          <a:solidFill>
                            <a:srgbClr val="212121"/>
                          </a:solidFill>
                          <a:effectLst/>
                          <a:latin typeface="+mn-lt"/>
                          <a:ea typeface="Calibri" panose="020F0502020204030204" pitchFamily="34" charset="0"/>
                        </a:rPr>
                        <a:t> a </a:t>
                      </a:r>
                      <a:r>
                        <a:rPr lang="en-GB" sz="1800" b="1" i="0" dirty="0" err="1">
                          <a:solidFill>
                            <a:srgbClr val="212121"/>
                          </a:solidFill>
                          <a:effectLst/>
                          <a:latin typeface="+mn-lt"/>
                          <a:ea typeface="Calibri" panose="020F0502020204030204" pitchFamily="34" charset="0"/>
                        </a:rPr>
                        <a:t>Planului</a:t>
                      </a:r>
                      <a:r>
                        <a:rPr lang="en-GB" sz="1800" b="1" i="0" dirty="0">
                          <a:solidFill>
                            <a:srgbClr val="212121"/>
                          </a:solidFill>
                          <a:effectLst/>
                          <a:latin typeface="+mn-lt"/>
                          <a:ea typeface="Calibri" panose="020F0502020204030204" pitchFamily="34" charset="0"/>
                        </a:rPr>
                        <a:t> </a:t>
                      </a:r>
                      <a:r>
                        <a:rPr lang="en-GB" sz="1800" b="1" i="0" dirty="0" err="1">
                          <a:solidFill>
                            <a:srgbClr val="212121"/>
                          </a:solidFill>
                          <a:effectLst/>
                          <a:latin typeface="+mn-lt"/>
                          <a:ea typeface="Calibri" panose="020F0502020204030204" pitchFamily="34" charset="0"/>
                        </a:rPr>
                        <a:t>național</a:t>
                      </a:r>
                      <a:r>
                        <a:rPr lang="en-GB" sz="1800" b="1" i="0" dirty="0">
                          <a:solidFill>
                            <a:srgbClr val="212121"/>
                          </a:solidFill>
                          <a:effectLst/>
                          <a:latin typeface="+mn-lt"/>
                          <a:ea typeface="Calibri" panose="020F0502020204030204" pitchFamily="34" charset="0"/>
                        </a:rPr>
                        <a:t> de </a:t>
                      </a:r>
                      <a:r>
                        <a:rPr lang="en-GB" sz="1800" b="1" i="0" dirty="0" err="1">
                          <a:solidFill>
                            <a:srgbClr val="212121"/>
                          </a:solidFill>
                          <a:effectLst/>
                          <a:latin typeface="+mn-lt"/>
                          <a:ea typeface="Calibri" panose="020F0502020204030204" pitchFamily="34" charset="0"/>
                        </a:rPr>
                        <a:t>acțiune</a:t>
                      </a:r>
                      <a:r>
                        <a:rPr lang="en-GB" sz="1800" b="1" i="0" dirty="0">
                          <a:solidFill>
                            <a:srgbClr val="212121"/>
                          </a:solidFill>
                          <a:effectLst/>
                          <a:latin typeface="+mn-lt"/>
                          <a:ea typeface="Calibri" panose="020F0502020204030204" pitchFamily="34" charset="0"/>
                        </a:rPr>
                        <a:t> </a:t>
                      </a:r>
                      <a:r>
                        <a:rPr lang="en-GB" sz="1800" b="1" i="0" dirty="0" err="1">
                          <a:solidFill>
                            <a:srgbClr val="212121"/>
                          </a:solidFill>
                          <a:effectLst/>
                          <a:latin typeface="+mn-lt"/>
                          <a:ea typeface="Calibri" panose="020F0502020204030204" pitchFamily="34" charset="0"/>
                        </a:rPr>
                        <a:t>pentru</a:t>
                      </a:r>
                      <a:r>
                        <a:rPr lang="en-GB" sz="1800" b="1" i="0" dirty="0">
                          <a:solidFill>
                            <a:srgbClr val="212121"/>
                          </a:solidFill>
                          <a:effectLst/>
                          <a:latin typeface="+mn-lt"/>
                          <a:ea typeface="Calibri" panose="020F0502020204030204" pitchFamily="34" charset="0"/>
                        </a:rPr>
                        <a:t> </a:t>
                      </a:r>
                      <a:r>
                        <a:rPr lang="en-GB" sz="1800" b="1" i="0" dirty="0" err="1">
                          <a:solidFill>
                            <a:srgbClr val="212121"/>
                          </a:solidFill>
                          <a:effectLst/>
                          <a:latin typeface="+mn-lt"/>
                          <a:ea typeface="Calibri" panose="020F0502020204030204" pitchFamily="34" charset="0"/>
                        </a:rPr>
                        <a:t>implementarea</a:t>
                      </a:r>
                      <a:r>
                        <a:rPr lang="en-GB" sz="1800" b="1" i="0" dirty="0">
                          <a:solidFill>
                            <a:srgbClr val="212121"/>
                          </a:solidFill>
                          <a:effectLst/>
                          <a:latin typeface="+mn-lt"/>
                          <a:ea typeface="Calibri" panose="020F0502020204030204" pitchFamily="34" charset="0"/>
                        </a:rPr>
                        <a:t> </a:t>
                      </a:r>
                      <a:r>
                        <a:rPr lang="en-GB" sz="1800" b="1" i="0" dirty="0" err="1">
                          <a:solidFill>
                            <a:srgbClr val="212121"/>
                          </a:solidFill>
                          <a:effectLst/>
                          <a:latin typeface="+mn-lt"/>
                          <a:ea typeface="Calibri" panose="020F0502020204030204" pitchFamily="34" charset="0"/>
                        </a:rPr>
                        <a:t>Strategiei</a:t>
                      </a:r>
                      <a:r>
                        <a:rPr lang="en-GB" sz="1800" b="1" i="0" dirty="0">
                          <a:solidFill>
                            <a:srgbClr val="212121"/>
                          </a:solidFill>
                          <a:effectLst/>
                          <a:latin typeface="+mn-lt"/>
                          <a:ea typeface="Calibri" panose="020F0502020204030204" pitchFamily="34" charset="0"/>
                        </a:rPr>
                        <a:t> </a:t>
                      </a:r>
                      <a:r>
                        <a:rPr lang="en-GB" sz="1800" b="1" i="0" dirty="0" err="1">
                          <a:solidFill>
                            <a:srgbClr val="212121"/>
                          </a:solidFill>
                          <a:effectLst/>
                          <a:latin typeface="+mn-lt"/>
                          <a:ea typeface="Calibri" panose="020F0502020204030204" pitchFamily="34" charset="0"/>
                        </a:rPr>
                        <a:t>naționale</a:t>
                      </a:r>
                      <a:r>
                        <a:rPr lang="en-GB" sz="1800" b="1" i="0" dirty="0">
                          <a:solidFill>
                            <a:srgbClr val="212121"/>
                          </a:solidFill>
                          <a:effectLst/>
                          <a:latin typeface="+mn-lt"/>
                          <a:ea typeface="Calibri" panose="020F0502020204030204" pitchFamily="34" charset="0"/>
                        </a:rPr>
                        <a:t> </a:t>
                      </a:r>
                      <a:r>
                        <a:rPr lang="en-GB" sz="1800" b="1" i="0" dirty="0" err="1">
                          <a:solidFill>
                            <a:srgbClr val="212121"/>
                          </a:solidFill>
                          <a:effectLst/>
                          <a:latin typeface="+mn-lt"/>
                          <a:ea typeface="Calibri" panose="020F0502020204030204" pitchFamily="34" charset="0"/>
                        </a:rPr>
                        <a:t>privind</a:t>
                      </a:r>
                      <a:r>
                        <a:rPr lang="en-GB" sz="1800" b="1" i="0" dirty="0">
                          <a:solidFill>
                            <a:srgbClr val="212121"/>
                          </a:solidFill>
                          <a:effectLst/>
                          <a:latin typeface="+mn-lt"/>
                          <a:ea typeface="Calibri" panose="020F0502020204030204" pitchFamily="34" charset="0"/>
                        </a:rPr>
                        <a:t> </a:t>
                      </a:r>
                      <a:r>
                        <a:rPr lang="en-GB" sz="1800" b="1" i="0" dirty="0" err="1">
                          <a:solidFill>
                            <a:srgbClr val="212121"/>
                          </a:solidFill>
                          <a:effectLst/>
                          <a:latin typeface="+mn-lt"/>
                          <a:ea typeface="Calibri" panose="020F0502020204030204" pitchFamily="34" charset="0"/>
                        </a:rPr>
                        <a:t>adaptarea</a:t>
                      </a:r>
                      <a:r>
                        <a:rPr lang="en-GB" sz="1800" b="1" i="0" dirty="0">
                          <a:solidFill>
                            <a:srgbClr val="212121"/>
                          </a:solidFill>
                          <a:effectLst/>
                          <a:latin typeface="+mn-lt"/>
                          <a:ea typeface="Calibri" panose="020F0502020204030204" pitchFamily="34" charset="0"/>
                        </a:rPr>
                        <a:t> la </a:t>
                      </a:r>
                      <a:r>
                        <a:rPr lang="en-GB" sz="1800" b="1" i="0" dirty="0" err="1">
                          <a:solidFill>
                            <a:srgbClr val="212121"/>
                          </a:solidFill>
                          <a:effectLst/>
                          <a:latin typeface="+mn-lt"/>
                          <a:ea typeface="Calibri" panose="020F0502020204030204" pitchFamily="34" charset="0"/>
                        </a:rPr>
                        <a:t>schimbările</a:t>
                      </a:r>
                      <a:r>
                        <a:rPr lang="en-GB" sz="1800" b="1" i="0" dirty="0">
                          <a:solidFill>
                            <a:srgbClr val="212121"/>
                          </a:solidFill>
                          <a:effectLst/>
                          <a:latin typeface="+mn-lt"/>
                          <a:ea typeface="Calibri" panose="020F0502020204030204" pitchFamily="34" charset="0"/>
                        </a:rPr>
                        <a:t> </a:t>
                      </a:r>
                      <a:r>
                        <a:rPr lang="en-GB" sz="1800" b="1" i="0" dirty="0" err="1">
                          <a:solidFill>
                            <a:srgbClr val="212121"/>
                          </a:solidFill>
                          <a:effectLst/>
                          <a:latin typeface="+mn-lt"/>
                          <a:ea typeface="Calibri" panose="020F0502020204030204" pitchFamily="34" charset="0"/>
                        </a:rPr>
                        <a:t>climatice</a:t>
                      </a:r>
                      <a:r>
                        <a:rPr lang="en-GB" sz="1800" b="1" i="0" dirty="0">
                          <a:solidFill>
                            <a:srgbClr val="212121"/>
                          </a:solidFill>
                          <a:effectLst/>
                          <a:latin typeface="+mn-lt"/>
                          <a:ea typeface="Calibri" panose="020F0502020204030204" pitchFamily="34" charset="0"/>
                        </a:rPr>
                        <a:t> </a:t>
                      </a:r>
                      <a:r>
                        <a:rPr lang="en-GB" sz="1800" b="1" i="0" dirty="0" err="1">
                          <a:solidFill>
                            <a:srgbClr val="212121"/>
                          </a:solidFill>
                          <a:effectLst/>
                          <a:latin typeface="+mn-lt"/>
                          <a:ea typeface="Calibri" panose="020F0502020204030204" pitchFamily="34" charset="0"/>
                        </a:rPr>
                        <a:t>pentru</a:t>
                      </a:r>
                      <a:r>
                        <a:rPr lang="en-GB" sz="1800" b="1" i="0" dirty="0">
                          <a:solidFill>
                            <a:srgbClr val="212121"/>
                          </a:solidFill>
                          <a:effectLst/>
                          <a:latin typeface="+mn-lt"/>
                          <a:ea typeface="Calibri" panose="020F0502020204030204" pitchFamily="34" charset="0"/>
                        </a:rPr>
                        <a:t> </a:t>
                      </a:r>
                      <a:r>
                        <a:rPr lang="en-GB" sz="1800" b="1" i="0" dirty="0" err="1">
                          <a:solidFill>
                            <a:srgbClr val="212121"/>
                          </a:solidFill>
                          <a:effectLst/>
                          <a:latin typeface="+mn-lt"/>
                          <a:ea typeface="Calibri" panose="020F0502020204030204" pitchFamily="34" charset="0"/>
                        </a:rPr>
                        <a:t>perioada</a:t>
                      </a:r>
                      <a:r>
                        <a:rPr lang="en-GB" sz="1800" b="1" i="0" dirty="0">
                          <a:solidFill>
                            <a:srgbClr val="212121"/>
                          </a:solidFill>
                          <a:effectLst/>
                          <a:latin typeface="+mn-lt"/>
                          <a:ea typeface="Calibri" panose="020F0502020204030204" pitchFamily="34" charset="0"/>
                        </a:rPr>
                        <a:t> 2023-2030 (PNASC), precum </a:t>
                      </a:r>
                      <a:r>
                        <a:rPr lang="en-GB" sz="1800" b="1" i="0" dirty="0" err="1">
                          <a:solidFill>
                            <a:srgbClr val="212121"/>
                          </a:solidFill>
                          <a:effectLst/>
                          <a:latin typeface="+mn-lt"/>
                          <a:ea typeface="Calibri" panose="020F0502020204030204" pitchFamily="34" charset="0"/>
                        </a:rPr>
                        <a:t>și</a:t>
                      </a:r>
                      <a:r>
                        <a:rPr lang="en-GB" sz="1800" b="1" i="0" dirty="0">
                          <a:solidFill>
                            <a:srgbClr val="212121"/>
                          </a:solidFill>
                          <a:effectLst/>
                          <a:latin typeface="+mn-lt"/>
                          <a:ea typeface="Calibri" panose="020F0502020204030204" pitchFamily="34" charset="0"/>
                        </a:rPr>
                        <a:t> </a:t>
                      </a:r>
                      <a:r>
                        <a:rPr lang="en-GB" sz="1800" b="1" i="0" dirty="0" err="1">
                          <a:solidFill>
                            <a:srgbClr val="212121"/>
                          </a:solidFill>
                          <a:effectLst/>
                          <a:latin typeface="+mn-lt"/>
                          <a:ea typeface="Calibri" panose="020F0502020204030204" pitchFamily="34" charset="0"/>
                        </a:rPr>
                        <a:t>pentru</a:t>
                      </a:r>
                      <a:r>
                        <a:rPr lang="en-GB" sz="1800" b="1" i="0" dirty="0">
                          <a:solidFill>
                            <a:srgbClr val="212121"/>
                          </a:solidFill>
                          <a:effectLst/>
                          <a:latin typeface="+mn-lt"/>
                          <a:ea typeface="Calibri" panose="020F0502020204030204" pitchFamily="34" charset="0"/>
                        </a:rPr>
                        <a:t> </a:t>
                      </a:r>
                      <a:r>
                        <a:rPr lang="en-GB" sz="1800" b="1" i="0" dirty="0" err="1">
                          <a:solidFill>
                            <a:srgbClr val="212121"/>
                          </a:solidFill>
                          <a:effectLst/>
                          <a:latin typeface="+mn-lt"/>
                          <a:ea typeface="Calibri" panose="020F0502020204030204" pitchFamily="34" charset="0"/>
                        </a:rPr>
                        <a:t>promovarea</a:t>
                      </a:r>
                      <a:r>
                        <a:rPr lang="en-GB" sz="1800" b="1" i="0" dirty="0">
                          <a:solidFill>
                            <a:srgbClr val="212121"/>
                          </a:solidFill>
                          <a:effectLst/>
                          <a:latin typeface="+mn-lt"/>
                          <a:ea typeface="Calibri" panose="020F0502020204030204" pitchFamily="34" charset="0"/>
                        </a:rPr>
                        <a:t> </a:t>
                      </a:r>
                      <a:r>
                        <a:rPr lang="en-GB" sz="1800" b="1" i="0" dirty="0" err="1">
                          <a:solidFill>
                            <a:srgbClr val="212121"/>
                          </a:solidFill>
                          <a:effectLst/>
                          <a:latin typeface="+mn-lt"/>
                          <a:ea typeface="Calibri" panose="020F0502020204030204" pitchFamily="34" charset="0"/>
                        </a:rPr>
                        <a:t>unor</a:t>
                      </a:r>
                      <a:r>
                        <a:rPr lang="en-GB" sz="1800" b="1" i="0" dirty="0">
                          <a:solidFill>
                            <a:srgbClr val="212121"/>
                          </a:solidFill>
                          <a:effectLst/>
                          <a:latin typeface="+mn-lt"/>
                          <a:ea typeface="Calibri" panose="020F0502020204030204" pitchFamily="34" charset="0"/>
                        </a:rPr>
                        <a:t> </a:t>
                      </a:r>
                      <a:r>
                        <a:rPr lang="en-GB" sz="1800" b="1" i="0" dirty="0" err="1">
                          <a:solidFill>
                            <a:srgbClr val="212121"/>
                          </a:solidFill>
                          <a:effectLst/>
                          <a:latin typeface="+mn-lt"/>
                          <a:ea typeface="Calibri" panose="020F0502020204030204" pitchFamily="34" charset="0"/>
                        </a:rPr>
                        <a:t>măsuri</a:t>
                      </a:r>
                      <a:r>
                        <a:rPr lang="en-GB" sz="1800" b="1" i="0" dirty="0">
                          <a:solidFill>
                            <a:srgbClr val="212121"/>
                          </a:solidFill>
                          <a:effectLst/>
                          <a:latin typeface="+mn-lt"/>
                          <a:ea typeface="Calibri" panose="020F0502020204030204" pitchFamily="34" charset="0"/>
                        </a:rPr>
                        <a:t> cu </a:t>
                      </a:r>
                      <a:r>
                        <a:rPr lang="en-GB" sz="1800" b="1" i="0" dirty="0" err="1">
                          <a:solidFill>
                            <a:srgbClr val="212121"/>
                          </a:solidFill>
                          <a:effectLst/>
                          <a:latin typeface="+mn-lt"/>
                          <a:ea typeface="Calibri" panose="020F0502020204030204" pitchFamily="34" charset="0"/>
                        </a:rPr>
                        <a:t>caracter</a:t>
                      </a:r>
                      <a:r>
                        <a:rPr lang="en-GB" sz="1800" b="1" i="0" dirty="0">
                          <a:solidFill>
                            <a:srgbClr val="212121"/>
                          </a:solidFill>
                          <a:effectLst/>
                          <a:latin typeface="+mn-lt"/>
                          <a:ea typeface="Calibri" panose="020F0502020204030204" pitchFamily="34" charset="0"/>
                        </a:rPr>
                        <a:t> </a:t>
                      </a:r>
                      <a:r>
                        <a:rPr lang="en-GB" sz="1800" b="1" i="0" dirty="0" err="1">
                          <a:solidFill>
                            <a:srgbClr val="212121"/>
                          </a:solidFill>
                          <a:effectLst/>
                          <a:latin typeface="+mn-lt"/>
                          <a:ea typeface="Calibri" panose="020F0502020204030204" pitchFamily="34" charset="0"/>
                        </a:rPr>
                        <a:t>instituțional</a:t>
                      </a:r>
                      <a:endParaRPr lang="en-GB" sz="1800" b="1" i="0" dirty="0">
                        <a:solidFill>
                          <a:srgbClr val="212121"/>
                        </a:solidFill>
                        <a:effectLst/>
                        <a:latin typeface="+mn-lt"/>
                        <a:ea typeface="Calibri" panose="020F0502020204030204" pitchFamily="34" charset="0"/>
                      </a:endParaRPr>
                    </a:p>
                  </a:txBody>
                  <a:tcPr>
                    <a:solidFill>
                      <a:schemeClr val="accent6">
                        <a:lumMod val="20000"/>
                        <a:lumOff val="80000"/>
                      </a:schemeClr>
                    </a:solidFill>
                  </a:tcPr>
                </a:tc>
                <a:tc>
                  <a:txBody>
                    <a:bodyPr/>
                    <a:lstStyle/>
                    <a:p>
                      <a:endParaRPr lang="en-US" dirty="0"/>
                    </a:p>
                  </a:txBody>
                  <a:tcPr>
                    <a:solidFill>
                      <a:schemeClr val="accent6">
                        <a:lumMod val="20000"/>
                        <a:lumOff val="80000"/>
                      </a:schemeClr>
                    </a:solidFill>
                  </a:tcPr>
                </a:tc>
                <a:extLst>
                  <a:ext uri="{0D108BD9-81ED-4DB2-BD59-A6C34878D82A}">
                    <a16:rowId xmlns="" xmlns:a16="http://schemas.microsoft.com/office/drawing/2014/main" val="2191627508"/>
                  </a:ext>
                </a:extLst>
              </a:tr>
              <a:tr h="370840">
                <a:tc>
                  <a:txBody>
                    <a:bodyPr/>
                    <a:lstStyle/>
                    <a:p>
                      <a:pPr algn="just"/>
                      <a:endParaRPr lang="ro-RO" dirty="0" smtClean="0">
                        <a:latin typeface="+mn-lt"/>
                      </a:endParaRPr>
                    </a:p>
                    <a:p>
                      <a:pPr algn="just"/>
                      <a:r>
                        <a:rPr lang="en-US" dirty="0" err="1" smtClean="0">
                          <a:latin typeface="+mn-lt"/>
                        </a:rPr>
                        <a:t>Strategia</a:t>
                      </a:r>
                      <a:r>
                        <a:rPr lang="en-US" dirty="0" smtClean="0">
                          <a:latin typeface="+mn-lt"/>
                        </a:rPr>
                        <a:t> </a:t>
                      </a:r>
                      <a:r>
                        <a:rPr lang="ro-RO" dirty="0">
                          <a:latin typeface="+mn-lt"/>
                        </a:rPr>
                        <a:t>națională </a:t>
                      </a:r>
                      <a:r>
                        <a:rPr lang="en-US" dirty="0" err="1">
                          <a:latin typeface="+mn-lt"/>
                        </a:rPr>
                        <a:t>privind</a:t>
                      </a:r>
                      <a:r>
                        <a:rPr lang="en-US" dirty="0">
                          <a:latin typeface="+mn-lt"/>
                        </a:rPr>
                        <a:t> </a:t>
                      </a:r>
                      <a:r>
                        <a:rPr lang="en-US" dirty="0" err="1">
                          <a:latin typeface="+mn-lt"/>
                        </a:rPr>
                        <a:t>Educa</a:t>
                      </a:r>
                      <a:r>
                        <a:rPr lang="ro-RO" dirty="0">
                          <a:latin typeface="+mn-lt"/>
                        </a:rPr>
                        <a:t>ți</a:t>
                      </a:r>
                      <a:r>
                        <a:rPr lang="en-US" dirty="0">
                          <a:latin typeface="+mn-lt"/>
                        </a:rPr>
                        <a:t>a </a:t>
                      </a:r>
                      <a:r>
                        <a:rPr lang="en-US" dirty="0" err="1">
                          <a:latin typeface="+mn-lt"/>
                        </a:rPr>
                        <a:t>pentru</a:t>
                      </a:r>
                      <a:r>
                        <a:rPr lang="en-US" dirty="0">
                          <a:latin typeface="+mn-lt"/>
                        </a:rPr>
                        <a:t> </a:t>
                      </a:r>
                      <a:r>
                        <a:rPr lang="en-US" dirty="0" err="1">
                          <a:latin typeface="+mn-lt"/>
                        </a:rPr>
                        <a:t>mediu</a:t>
                      </a:r>
                      <a:r>
                        <a:rPr lang="en-US" dirty="0">
                          <a:latin typeface="+mn-lt"/>
                        </a:rPr>
                        <a:t> </a:t>
                      </a:r>
                      <a:r>
                        <a:rPr lang="ro-RO" dirty="0">
                          <a:latin typeface="+mn-lt"/>
                        </a:rPr>
                        <a:t>și</a:t>
                      </a:r>
                      <a:r>
                        <a:rPr lang="en-US" dirty="0">
                          <a:latin typeface="+mn-lt"/>
                        </a:rPr>
                        <a:t> </a:t>
                      </a:r>
                      <a:r>
                        <a:rPr lang="en-US" dirty="0" err="1">
                          <a:latin typeface="+mn-lt"/>
                        </a:rPr>
                        <a:t>schimb</a:t>
                      </a:r>
                      <a:r>
                        <a:rPr lang="ro-RO" dirty="0">
                          <a:latin typeface="+mn-lt"/>
                        </a:rPr>
                        <a:t>ă</a:t>
                      </a:r>
                      <a:r>
                        <a:rPr lang="en-US" dirty="0" err="1">
                          <a:latin typeface="+mn-lt"/>
                        </a:rPr>
                        <a:t>ri</a:t>
                      </a:r>
                      <a:r>
                        <a:rPr lang="en-US" dirty="0">
                          <a:latin typeface="+mn-lt"/>
                        </a:rPr>
                        <a:t> </a:t>
                      </a:r>
                      <a:r>
                        <a:rPr lang="en-US" dirty="0" err="1">
                          <a:latin typeface="+mn-lt"/>
                        </a:rPr>
                        <a:t>climatice</a:t>
                      </a:r>
                      <a:r>
                        <a:rPr lang="en-US" dirty="0">
                          <a:latin typeface="+mn-lt"/>
                        </a:rPr>
                        <a:t> 2023-2030 ( HG nr. 59/2023)</a:t>
                      </a:r>
                      <a:endParaRPr lang="ro-RO" dirty="0">
                        <a:latin typeface="+mn-lt"/>
                      </a:endParaRPr>
                    </a:p>
                    <a:p>
                      <a:pPr algn="just"/>
                      <a:endParaRPr lang="ro-RO" dirty="0">
                        <a:latin typeface="+mn-lt"/>
                      </a:endParaRPr>
                    </a:p>
                  </a:txBody>
                  <a:tcPr>
                    <a:solidFill>
                      <a:schemeClr val="accent4">
                        <a:lumMod val="20000"/>
                        <a:lumOff val="80000"/>
                      </a:schemeClr>
                    </a:solidFill>
                  </a:tcPr>
                </a:tc>
                <a:tc>
                  <a:txBody>
                    <a:bodyPr/>
                    <a:lstStyle/>
                    <a:p>
                      <a:endParaRPr lang="en-US" dirty="0"/>
                    </a:p>
                  </a:txBody>
                  <a:tcPr>
                    <a:solidFill>
                      <a:schemeClr val="accent4">
                        <a:lumMod val="20000"/>
                        <a:lumOff val="80000"/>
                      </a:schemeClr>
                    </a:solidFill>
                  </a:tcPr>
                </a:tc>
                <a:extLst>
                  <a:ext uri="{0D108BD9-81ED-4DB2-BD59-A6C34878D82A}">
                    <a16:rowId xmlns="" xmlns:a16="http://schemas.microsoft.com/office/drawing/2014/main" val="1175851772"/>
                  </a:ext>
                </a:extLst>
              </a:tr>
              <a:tr h="37084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dirty="0" err="1">
                          <a:latin typeface="+mn-lt"/>
                        </a:rPr>
                        <a:t>Strategia</a:t>
                      </a:r>
                      <a:r>
                        <a:rPr lang="en-US" dirty="0">
                          <a:latin typeface="+mn-lt"/>
                        </a:rPr>
                        <a:t> </a:t>
                      </a:r>
                      <a:r>
                        <a:rPr lang="ro-RO" dirty="0">
                          <a:latin typeface="+mn-lt"/>
                        </a:rPr>
                        <a:t>națională de sănătate 2022-2030 și planul de acțiuni pentru perioada 2022-2030 pentru implementarea strategiei  naționale de </a:t>
                      </a:r>
                      <a:r>
                        <a:rPr lang="ro-RO" dirty="0" err="1">
                          <a:latin typeface="+mn-lt"/>
                        </a:rPr>
                        <a:t>sănăt</a:t>
                      </a:r>
                      <a:r>
                        <a:rPr lang="en-US" dirty="0">
                          <a:latin typeface="+mn-lt"/>
                        </a:rPr>
                        <a:t>ate</a:t>
                      </a:r>
                    </a:p>
                    <a:p>
                      <a:pPr algn="just"/>
                      <a:endParaRPr lang="ro-RO" dirty="0">
                        <a:latin typeface="+mn-lt"/>
                      </a:endParaRPr>
                    </a:p>
                    <a:p>
                      <a:pPr algn="just"/>
                      <a:endParaRPr lang="en-US" dirty="0">
                        <a:latin typeface="+mn-lt"/>
                      </a:endParaRPr>
                    </a:p>
                  </a:txBody>
                  <a:tcPr>
                    <a:solidFill>
                      <a:schemeClr val="accent2">
                        <a:lumMod val="40000"/>
                        <a:lumOff val="60000"/>
                      </a:schemeClr>
                    </a:solidFill>
                  </a:tcPr>
                </a:tc>
                <a:tc>
                  <a:txBody>
                    <a:bodyPr/>
                    <a:lstStyle/>
                    <a:p>
                      <a:endParaRPr lang="en-US" dirty="0"/>
                    </a:p>
                  </a:txBody>
                  <a:tcPr/>
                </a:tc>
                <a:extLst>
                  <a:ext uri="{0D108BD9-81ED-4DB2-BD59-A6C34878D82A}">
                    <a16:rowId xmlns="" xmlns:a16="http://schemas.microsoft.com/office/drawing/2014/main" val="3395310134"/>
                  </a:ext>
                </a:extLst>
              </a:tr>
            </a:tbl>
          </a:graphicData>
        </a:graphic>
      </p:graphicFrame>
      <p:sp>
        <p:nvSpPr>
          <p:cNvPr id="5" name="Title 1">
            <a:extLst>
              <a:ext uri="{FF2B5EF4-FFF2-40B4-BE49-F238E27FC236}">
                <a16:creationId xmlns="" xmlns:a16="http://schemas.microsoft.com/office/drawing/2014/main" id="{3C42D752-6CC3-4CE4-9FE3-D2B5E334A864}"/>
              </a:ext>
            </a:extLst>
          </p:cNvPr>
          <p:cNvSpPr>
            <a:spLocks noGrp="1"/>
          </p:cNvSpPr>
          <p:nvPr>
            <p:ph type="title"/>
          </p:nvPr>
        </p:nvSpPr>
        <p:spPr>
          <a:xfrm>
            <a:off x="838200" y="365125"/>
            <a:ext cx="10515600" cy="613283"/>
          </a:xfrm>
          <a:solidFill>
            <a:schemeClr val="accent2">
              <a:lumMod val="40000"/>
              <a:lumOff val="60000"/>
            </a:schemeClr>
          </a:solidFill>
        </p:spPr>
        <p:txBody>
          <a:bodyPr>
            <a:normAutofit fontScale="90000"/>
          </a:bodyPr>
          <a:lstStyle/>
          <a:p>
            <a:r>
              <a:rPr lang="en-US" dirty="0">
                <a:solidFill>
                  <a:schemeClr val="tx1"/>
                </a:solidFill>
              </a:rPr>
              <a:t>Perspective</a:t>
            </a:r>
            <a:r>
              <a:rPr lang="en-US" dirty="0"/>
              <a:t> </a:t>
            </a:r>
          </a:p>
        </p:txBody>
      </p:sp>
      <p:pic>
        <p:nvPicPr>
          <p:cNvPr id="7" name="Picture 6">
            <a:extLst>
              <a:ext uri="{FF2B5EF4-FFF2-40B4-BE49-F238E27FC236}">
                <a16:creationId xmlns="" xmlns:a16="http://schemas.microsoft.com/office/drawing/2014/main" id="{CA175DB5-61DE-4DF8-9ED4-F0A9B26B856C}"/>
              </a:ext>
            </a:extLst>
          </p:cNvPr>
          <p:cNvPicPr>
            <a:picLocks noChangeAspect="1"/>
          </p:cNvPicPr>
          <p:nvPr/>
        </p:nvPicPr>
        <p:blipFill>
          <a:blip r:embed="rId2"/>
          <a:stretch>
            <a:fillRect/>
          </a:stretch>
        </p:blipFill>
        <p:spPr>
          <a:xfrm>
            <a:off x="7215378" y="1320246"/>
            <a:ext cx="3046222" cy="2084386"/>
          </a:xfrm>
          <a:prstGeom prst="rect">
            <a:avLst/>
          </a:prstGeom>
        </p:spPr>
      </p:pic>
      <p:pic>
        <p:nvPicPr>
          <p:cNvPr id="8" name="Picture 7">
            <a:extLst>
              <a:ext uri="{FF2B5EF4-FFF2-40B4-BE49-F238E27FC236}">
                <a16:creationId xmlns="" xmlns:a16="http://schemas.microsoft.com/office/drawing/2014/main" id="{EE5FB058-F24A-40E8-BDC3-C0A9838DF799}"/>
              </a:ext>
            </a:extLst>
          </p:cNvPr>
          <p:cNvPicPr>
            <a:picLocks noChangeAspect="1"/>
          </p:cNvPicPr>
          <p:nvPr/>
        </p:nvPicPr>
        <p:blipFill>
          <a:blip r:embed="rId3"/>
          <a:stretch>
            <a:fillRect/>
          </a:stretch>
        </p:blipFill>
        <p:spPr>
          <a:xfrm>
            <a:off x="7215378" y="4179053"/>
            <a:ext cx="3046222" cy="1682251"/>
          </a:xfrm>
          <a:prstGeom prst="rect">
            <a:avLst/>
          </a:prstGeom>
        </p:spPr>
      </p:pic>
    </p:spTree>
    <p:extLst>
      <p:ext uri="{BB962C8B-B14F-4D97-AF65-F5344CB8AC3E}">
        <p14:creationId xmlns:p14="http://schemas.microsoft.com/office/powerpoint/2010/main" val="23571623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710142"/>
          </a:xfrm>
          <a:solidFill>
            <a:schemeClr val="accent2"/>
          </a:solidFill>
        </p:spPr>
        <p:txBody>
          <a:bodyPr>
            <a:normAutofit/>
          </a:bodyPr>
          <a:lstStyle/>
          <a:p>
            <a:r>
              <a:rPr lang="ro-RO" sz="3200" b="1" dirty="0">
                <a:solidFill>
                  <a:schemeClr val="tx1"/>
                </a:solidFill>
              </a:rPr>
              <a:t>Calendarul </a:t>
            </a:r>
            <a:r>
              <a:rPr lang="ro-RO" sz="3200" b="1" dirty="0" smtClean="0">
                <a:solidFill>
                  <a:schemeClr val="tx1"/>
                </a:solidFill>
              </a:rPr>
              <a:t>proiectelor de educație extrașcolară</a:t>
            </a:r>
            <a:endParaRPr lang="ro-RO" sz="3200" b="1" dirty="0">
              <a:solidFill>
                <a:schemeClr val="tx1"/>
              </a:solidFill>
            </a:endParaRPr>
          </a:p>
        </p:txBody>
      </p:sp>
      <p:sp>
        <p:nvSpPr>
          <p:cNvPr id="3" name="Content Placeholder 2"/>
          <p:cNvSpPr>
            <a:spLocks noGrp="1"/>
          </p:cNvSpPr>
          <p:nvPr>
            <p:ph sz="quarter" idx="4294967295"/>
          </p:nvPr>
        </p:nvSpPr>
        <p:spPr>
          <a:xfrm>
            <a:off x="397307" y="1325692"/>
            <a:ext cx="10363826" cy="3424107"/>
          </a:xfrm>
          <a:prstGeom prst="rect">
            <a:avLst/>
          </a:prstGeom>
        </p:spPr>
        <p:txBody>
          <a:bodyPr>
            <a:normAutofit fontScale="25000" lnSpcReduction="20000"/>
          </a:bodyPr>
          <a:lstStyle/>
          <a:p>
            <a:r>
              <a:rPr lang="ro-RO" sz="5600" dirty="0"/>
              <a:t>Referitor la calendarele </a:t>
            </a:r>
            <a:r>
              <a:rPr lang="ro-RO" sz="5600" dirty="0" smtClean="0"/>
              <a:t>proiectelor de educație extrașcolare:</a:t>
            </a:r>
            <a:endParaRPr lang="ro-RO" sz="5600" dirty="0"/>
          </a:p>
          <a:p>
            <a:r>
              <a:rPr lang="ro-RO" sz="5600" dirty="0"/>
              <a:t>Se va elabora și aproba prin OME un nou regulament de întocmire și evaluare a proiectelor educative</a:t>
            </a:r>
          </a:p>
          <a:p>
            <a:r>
              <a:rPr lang="ro-RO" sz="5600" dirty="0"/>
              <a:t>Prevederi explicite în LIP referitoare la calendarele competiționale ale Ministerului Educației</a:t>
            </a:r>
          </a:p>
          <a:p>
            <a:pPr marL="0" indent="0">
              <a:buNone/>
            </a:pPr>
            <a:r>
              <a:rPr lang="ro-RO" sz="5600" dirty="0"/>
              <a:t>ART. 145</a:t>
            </a:r>
          </a:p>
          <a:p>
            <a:pPr marL="0" indent="0">
              <a:buNone/>
            </a:pPr>
            <a:r>
              <a:rPr lang="ro-RO" sz="5600" dirty="0"/>
              <a:t>(4) Proiectele de </a:t>
            </a:r>
            <a:r>
              <a:rPr lang="ro-RO" sz="5600" dirty="0" err="1"/>
              <a:t>educaţie</a:t>
            </a:r>
            <a:r>
              <a:rPr lang="ro-RO" sz="5600" dirty="0"/>
              <a:t> </a:t>
            </a:r>
            <a:r>
              <a:rPr lang="ro-RO" sz="5600" dirty="0" err="1"/>
              <a:t>extraşcolară</a:t>
            </a:r>
            <a:r>
              <a:rPr lang="ro-RO" sz="5600" dirty="0"/>
              <a:t> organizate la nivel </a:t>
            </a:r>
            <a:r>
              <a:rPr lang="ro-RO" sz="5600" dirty="0" err="1"/>
              <a:t>naţional</a:t>
            </a:r>
            <a:r>
              <a:rPr lang="ro-RO" sz="5600" dirty="0"/>
              <a:t> </a:t>
            </a:r>
            <a:r>
              <a:rPr lang="ro-RO" sz="5600" dirty="0" err="1"/>
              <a:t>şi</a:t>
            </a:r>
            <a:r>
              <a:rPr lang="ro-RO" sz="5600" dirty="0"/>
              <a:t> </a:t>
            </a:r>
            <a:r>
              <a:rPr lang="ro-RO" sz="5600" dirty="0" err="1"/>
              <a:t>internaţional</a:t>
            </a:r>
            <a:r>
              <a:rPr lang="ro-RO" sz="5600" dirty="0"/>
              <a:t> primesc </a:t>
            </a:r>
            <a:r>
              <a:rPr lang="ro-RO" sz="5600" dirty="0" err="1"/>
              <a:t>finanţare</a:t>
            </a:r>
            <a:r>
              <a:rPr lang="ro-RO" sz="5600" dirty="0"/>
              <a:t> de la Ministerul Educaţiei, în urma evaluării acestora, conform regulamentului aprobat prin ordin al ministrului </a:t>
            </a:r>
            <a:r>
              <a:rPr lang="ro-RO" sz="5600" dirty="0" err="1"/>
              <a:t>educaţiei</a:t>
            </a:r>
            <a:r>
              <a:rPr lang="ro-RO" sz="5600" dirty="0"/>
              <a:t>. Proiectele de </a:t>
            </a:r>
            <a:r>
              <a:rPr lang="ro-RO" sz="5600" dirty="0" err="1"/>
              <a:t>educaţie</a:t>
            </a:r>
            <a:r>
              <a:rPr lang="ro-RO" sz="5600" dirty="0"/>
              <a:t> </a:t>
            </a:r>
            <a:r>
              <a:rPr lang="ro-RO" sz="5600" dirty="0" err="1"/>
              <a:t>extraşcolară</a:t>
            </a:r>
            <a:r>
              <a:rPr lang="ro-RO" sz="5600" dirty="0"/>
              <a:t> pot fi organizate sub formă de: concursuri, festivaluri, campionate, proiecte sociale, de voluntariat sau caritabile, spectacole, </a:t>
            </a:r>
            <a:r>
              <a:rPr lang="ro-RO" sz="5600" dirty="0" err="1"/>
              <a:t>expoziţii</a:t>
            </a:r>
            <a:r>
              <a:rPr lang="ro-RO" sz="5600" dirty="0"/>
              <a:t>, simpozioane, concerte, turnee, tabere de profil </a:t>
            </a:r>
            <a:r>
              <a:rPr lang="ro-RO" sz="5600" dirty="0" err="1"/>
              <a:t>şi</a:t>
            </a:r>
            <a:r>
              <a:rPr lang="ro-RO" sz="5600" dirty="0"/>
              <a:t> alte categorii de </a:t>
            </a:r>
            <a:r>
              <a:rPr lang="ro-RO" sz="5600" dirty="0" err="1"/>
              <a:t>activităţi</a:t>
            </a:r>
            <a:r>
              <a:rPr lang="ro-RO" sz="5600" dirty="0"/>
              <a:t> specifice.</a:t>
            </a:r>
          </a:p>
          <a:p>
            <a:pPr marL="0" indent="0">
              <a:buNone/>
            </a:pPr>
            <a:r>
              <a:rPr lang="ro-RO" sz="5600" dirty="0"/>
              <a:t>(5) Proiectele de </a:t>
            </a:r>
            <a:r>
              <a:rPr lang="ro-RO" sz="5600" dirty="0" err="1"/>
              <a:t>educaţie</a:t>
            </a:r>
            <a:r>
              <a:rPr lang="ro-RO" sz="5600" dirty="0"/>
              <a:t> </a:t>
            </a:r>
            <a:r>
              <a:rPr lang="ro-RO" sz="5600" dirty="0" err="1"/>
              <a:t>extraşcolară</a:t>
            </a:r>
            <a:r>
              <a:rPr lang="ro-RO" sz="5600" dirty="0"/>
              <a:t> prevăzute la alin. (4) pot fi </a:t>
            </a:r>
            <a:r>
              <a:rPr lang="ro-RO" sz="5600" dirty="0" err="1"/>
              <a:t>finanţate</a:t>
            </a:r>
            <a:r>
              <a:rPr lang="ro-RO" sz="5600" dirty="0"/>
              <a:t> </a:t>
            </a:r>
            <a:r>
              <a:rPr lang="ro-RO" sz="5600" dirty="0" err="1"/>
              <a:t>şi</a:t>
            </a:r>
            <a:r>
              <a:rPr lang="ro-RO" sz="5600" dirty="0"/>
              <a:t> de către </a:t>
            </a:r>
            <a:r>
              <a:rPr lang="ro-RO" sz="5600" dirty="0" err="1"/>
              <a:t>autorităţile</a:t>
            </a:r>
            <a:r>
              <a:rPr lang="ro-RO" sz="5600" dirty="0"/>
              <a:t> </a:t>
            </a:r>
            <a:r>
              <a:rPr lang="ro-RO" sz="5600" dirty="0" err="1"/>
              <a:t>administraţiei</a:t>
            </a:r>
            <a:r>
              <a:rPr lang="ro-RO" sz="5600" dirty="0"/>
              <a:t> publice locale, prin hotărâri proprii.</a:t>
            </a:r>
          </a:p>
          <a:p>
            <a:pPr marL="0" indent="0">
              <a:buNone/>
            </a:pPr>
            <a:r>
              <a:rPr lang="ro-RO" sz="5600" dirty="0"/>
              <a:t>(6) Calendarul proiectelor de </a:t>
            </a:r>
            <a:r>
              <a:rPr lang="ro-RO" sz="5600" dirty="0" err="1"/>
              <a:t>educaţie</a:t>
            </a:r>
            <a:r>
              <a:rPr lang="ro-RO" sz="5600" dirty="0"/>
              <a:t> </a:t>
            </a:r>
            <a:r>
              <a:rPr lang="ro-RO" sz="5600" dirty="0" err="1"/>
              <a:t>extraşcolară</a:t>
            </a:r>
            <a:r>
              <a:rPr lang="ro-RO" sz="5600" dirty="0"/>
              <a:t> este aprobat anual, prin ordin al ministrului </a:t>
            </a:r>
            <a:r>
              <a:rPr lang="ro-RO" sz="5600" dirty="0" err="1"/>
              <a:t>educaţiei</a:t>
            </a:r>
            <a:r>
              <a:rPr lang="ro-RO" sz="5600" dirty="0"/>
              <a:t>, pe baza unor proceduri specifice de evaluare </a:t>
            </a:r>
            <a:r>
              <a:rPr lang="ro-RO" sz="5600" dirty="0" err="1"/>
              <a:t>şi</a:t>
            </a:r>
            <a:r>
              <a:rPr lang="ro-RO" sz="5600" dirty="0"/>
              <a:t> cuprinde:</a:t>
            </a:r>
          </a:p>
          <a:p>
            <a:pPr marL="0" indent="0">
              <a:buNone/>
            </a:pPr>
            <a:r>
              <a:rPr lang="ro-RO" sz="5600" dirty="0"/>
              <a:t>a) calendarul proiectelor </a:t>
            </a:r>
            <a:r>
              <a:rPr lang="ro-RO" sz="5600" dirty="0" err="1"/>
              <a:t>naţionale</a:t>
            </a:r>
            <a:r>
              <a:rPr lang="ro-RO" sz="5600" dirty="0"/>
              <a:t> </a:t>
            </a:r>
            <a:r>
              <a:rPr lang="ro-RO" sz="5600" dirty="0" err="1"/>
              <a:t>şi</a:t>
            </a:r>
            <a:r>
              <a:rPr lang="ro-RO" sz="5600" dirty="0"/>
              <a:t> </a:t>
            </a:r>
            <a:r>
              <a:rPr lang="ro-RO" sz="5600" dirty="0" err="1"/>
              <a:t>internaţionale</a:t>
            </a:r>
            <a:r>
              <a:rPr lang="ro-RO" sz="5600" dirty="0"/>
              <a:t> de </a:t>
            </a:r>
            <a:r>
              <a:rPr lang="ro-RO" sz="5600" dirty="0" err="1"/>
              <a:t>educaţie</a:t>
            </a:r>
            <a:r>
              <a:rPr lang="ro-RO" sz="5600" dirty="0"/>
              <a:t> </a:t>
            </a:r>
            <a:r>
              <a:rPr lang="ro-RO" sz="5600" dirty="0" err="1"/>
              <a:t>extraşcolară</a:t>
            </a:r>
            <a:r>
              <a:rPr lang="ro-RO" sz="5600" dirty="0"/>
              <a:t> </a:t>
            </a:r>
            <a:r>
              <a:rPr lang="ro-RO" sz="5600" dirty="0" err="1"/>
              <a:t>cofinanţate</a:t>
            </a:r>
            <a:r>
              <a:rPr lang="ro-RO" sz="5600" dirty="0"/>
              <a:t> de Ministerul Educaţiei;</a:t>
            </a:r>
          </a:p>
          <a:p>
            <a:pPr marL="0" indent="0">
              <a:buNone/>
            </a:pPr>
            <a:r>
              <a:rPr lang="ro-RO" sz="5600" dirty="0"/>
              <a:t>b) calendarul proiectelor </a:t>
            </a:r>
            <a:r>
              <a:rPr lang="ro-RO" sz="5600" dirty="0" err="1"/>
              <a:t>naţionale</a:t>
            </a:r>
            <a:r>
              <a:rPr lang="ro-RO" sz="5600" dirty="0"/>
              <a:t> </a:t>
            </a:r>
            <a:r>
              <a:rPr lang="ro-RO" sz="5600" dirty="0" err="1"/>
              <a:t>şi</a:t>
            </a:r>
            <a:r>
              <a:rPr lang="ro-RO" sz="5600" dirty="0"/>
              <a:t> </a:t>
            </a:r>
            <a:r>
              <a:rPr lang="ro-RO" sz="5600" dirty="0" err="1"/>
              <a:t>internaţionale</a:t>
            </a:r>
            <a:r>
              <a:rPr lang="ro-RO" sz="5600" dirty="0"/>
              <a:t> de </a:t>
            </a:r>
            <a:r>
              <a:rPr lang="ro-RO" sz="5600" dirty="0" err="1"/>
              <a:t>educaţie</a:t>
            </a:r>
            <a:r>
              <a:rPr lang="ro-RO" sz="5600" dirty="0"/>
              <a:t> </a:t>
            </a:r>
            <a:r>
              <a:rPr lang="ro-RO" sz="5600" dirty="0" err="1"/>
              <a:t>extraşcolară</a:t>
            </a:r>
            <a:r>
              <a:rPr lang="ro-RO" sz="5600" dirty="0"/>
              <a:t> fără </a:t>
            </a:r>
            <a:r>
              <a:rPr lang="ro-RO" sz="5600" dirty="0" err="1"/>
              <a:t>finanţare</a:t>
            </a:r>
            <a:r>
              <a:rPr lang="ro-RO" sz="5600" dirty="0"/>
              <a:t> din partea Ministerului Educaţiei;</a:t>
            </a:r>
          </a:p>
          <a:p>
            <a:pPr marL="0" indent="0">
              <a:buNone/>
            </a:pPr>
            <a:r>
              <a:rPr lang="ro-RO" sz="5600" dirty="0"/>
              <a:t>c) calendarul proiectelor regionale </a:t>
            </a:r>
            <a:r>
              <a:rPr lang="ro-RO" sz="5600" dirty="0" err="1"/>
              <a:t>şi</a:t>
            </a:r>
            <a:r>
              <a:rPr lang="ro-RO" sz="5600" dirty="0"/>
              <a:t> </a:t>
            </a:r>
            <a:r>
              <a:rPr lang="ro-RO" sz="5600" dirty="0" err="1"/>
              <a:t>interjudeţene</a:t>
            </a:r>
            <a:r>
              <a:rPr lang="ro-RO" sz="5600" dirty="0"/>
              <a:t> de </a:t>
            </a:r>
            <a:r>
              <a:rPr lang="ro-RO" sz="5600" dirty="0" err="1"/>
              <a:t>educaţie</a:t>
            </a:r>
            <a:r>
              <a:rPr lang="ro-RO" sz="5600" dirty="0"/>
              <a:t> </a:t>
            </a:r>
            <a:r>
              <a:rPr lang="ro-RO" sz="5600" dirty="0" err="1"/>
              <a:t>extraşcolară</a:t>
            </a:r>
            <a:r>
              <a:rPr lang="ro-RO" sz="5600" dirty="0"/>
              <a:t>.</a:t>
            </a:r>
          </a:p>
          <a:p>
            <a:pPr marL="0" indent="0">
              <a:buNone/>
            </a:pPr>
            <a:r>
              <a:rPr lang="ro-RO" sz="5600" dirty="0"/>
              <a:t>(7) La nivel </a:t>
            </a:r>
            <a:r>
              <a:rPr lang="ro-RO" sz="5600" dirty="0" err="1"/>
              <a:t>judeţean</a:t>
            </a:r>
            <a:r>
              <a:rPr lang="ro-RO" sz="5600" dirty="0"/>
              <a:t>/al municipiului </a:t>
            </a:r>
            <a:r>
              <a:rPr lang="ro-RO" sz="5600" dirty="0" err="1"/>
              <a:t>Bucureşti</a:t>
            </a:r>
            <a:r>
              <a:rPr lang="ro-RO" sz="5600" dirty="0"/>
              <a:t> se aprobă Calendarul de proiecte </a:t>
            </a:r>
            <a:r>
              <a:rPr lang="ro-RO" sz="5600" dirty="0" err="1"/>
              <a:t>judeţene</a:t>
            </a:r>
            <a:r>
              <a:rPr lang="ro-RO" sz="5600" dirty="0"/>
              <a:t> de </a:t>
            </a:r>
            <a:r>
              <a:rPr lang="ro-RO" sz="5600" dirty="0" err="1"/>
              <a:t>educaţie</a:t>
            </a:r>
            <a:r>
              <a:rPr lang="ro-RO" sz="5600" dirty="0"/>
              <a:t> </a:t>
            </a:r>
            <a:r>
              <a:rPr lang="ro-RO" sz="5600" dirty="0" err="1"/>
              <a:t>extraşcolară</a:t>
            </a:r>
            <a:r>
              <a:rPr lang="ro-RO" sz="5600" dirty="0"/>
              <a:t>/Calendarul municipiului </a:t>
            </a:r>
            <a:r>
              <a:rPr lang="ro-RO" sz="5600" dirty="0" err="1"/>
              <a:t>Bucureşti</a:t>
            </a:r>
            <a:r>
              <a:rPr lang="ro-RO" sz="5600" dirty="0"/>
              <a:t> de proiecte de </a:t>
            </a:r>
            <a:r>
              <a:rPr lang="ro-RO" sz="5600" dirty="0" err="1"/>
              <a:t>educaţie</a:t>
            </a:r>
            <a:r>
              <a:rPr lang="ro-RO" sz="5600" dirty="0"/>
              <a:t> </a:t>
            </a:r>
            <a:r>
              <a:rPr lang="ro-RO" sz="5600" dirty="0" err="1"/>
              <a:t>extraşcolară</a:t>
            </a:r>
            <a:r>
              <a:rPr lang="ro-RO" sz="5600" dirty="0"/>
              <a:t>.</a:t>
            </a:r>
          </a:p>
          <a:p>
            <a:pPr marL="0" indent="0">
              <a:buNone/>
            </a:pPr>
            <a:r>
              <a:rPr lang="ro-RO" sz="5600" dirty="0"/>
              <a:t>(8) Întocmirea calendarelor de proiecte de </a:t>
            </a:r>
            <a:r>
              <a:rPr lang="ro-RO" sz="5600" dirty="0" err="1"/>
              <a:t>educaţie</a:t>
            </a:r>
            <a:r>
              <a:rPr lang="ro-RO" sz="5600" dirty="0"/>
              <a:t> </a:t>
            </a:r>
            <a:r>
              <a:rPr lang="ro-RO" sz="5600" dirty="0" err="1"/>
              <a:t>extraşcolară</a:t>
            </a:r>
            <a:r>
              <a:rPr lang="ro-RO" sz="5600" dirty="0"/>
              <a:t> va avea la bază un </a:t>
            </a:r>
            <a:r>
              <a:rPr lang="ro-RO" sz="5600" b="1" u="sng" dirty="0"/>
              <a:t>regulament specific</a:t>
            </a:r>
            <a:r>
              <a:rPr lang="ro-RO" sz="5600" dirty="0"/>
              <a:t>, aprobat prin ordin al ministrului </a:t>
            </a:r>
            <a:r>
              <a:rPr lang="ro-RO" sz="5600" dirty="0" err="1"/>
              <a:t>educaţiei</a:t>
            </a:r>
            <a:r>
              <a:rPr lang="ro-RO" sz="5600" dirty="0"/>
              <a:t>.</a:t>
            </a:r>
          </a:p>
          <a:p>
            <a:endParaRPr lang="ro-RO" dirty="0"/>
          </a:p>
          <a:p>
            <a:endParaRPr lang="ro-RO" dirty="0"/>
          </a:p>
        </p:txBody>
      </p:sp>
    </p:spTree>
    <p:extLst>
      <p:ext uri="{BB962C8B-B14F-4D97-AF65-F5344CB8AC3E}">
        <p14:creationId xmlns:p14="http://schemas.microsoft.com/office/powerpoint/2010/main" val="20457540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879475"/>
          </a:xfrm>
          <a:solidFill>
            <a:schemeClr val="accent2"/>
          </a:solidFill>
        </p:spPr>
        <p:txBody>
          <a:bodyPr>
            <a:normAutofit fontScale="90000"/>
          </a:bodyPr>
          <a:lstStyle/>
          <a:p>
            <a:r>
              <a:rPr lang="ro-RO" b="1" dirty="0">
                <a:solidFill>
                  <a:schemeClr val="tx1"/>
                </a:solidFill>
              </a:rPr>
              <a:t>CONCURSURI NAȚIONALE</a:t>
            </a:r>
            <a:r>
              <a:rPr lang="ro-RO" dirty="0"/>
              <a:t/>
            </a:r>
            <a:br>
              <a:rPr lang="ro-RO" dirty="0"/>
            </a:br>
            <a:r>
              <a:rPr lang="ro-RO" dirty="0"/>
              <a:t/>
            </a:r>
            <a:br>
              <a:rPr lang="ro-RO" dirty="0"/>
            </a:br>
            <a:endParaRPr lang="ro-RO" dirty="0"/>
          </a:p>
        </p:txBody>
      </p:sp>
      <p:sp>
        <p:nvSpPr>
          <p:cNvPr id="3" name="Content Placeholder 2"/>
          <p:cNvSpPr>
            <a:spLocks noGrp="1"/>
          </p:cNvSpPr>
          <p:nvPr>
            <p:ph sz="quarter" idx="4294967295"/>
          </p:nvPr>
        </p:nvSpPr>
        <p:spPr>
          <a:xfrm>
            <a:off x="913774" y="1690688"/>
            <a:ext cx="10363826" cy="4100511"/>
          </a:xfrm>
          <a:prstGeom prst="rect">
            <a:avLst/>
          </a:prstGeom>
        </p:spPr>
        <p:txBody>
          <a:bodyPr>
            <a:normAutofit fontScale="55000" lnSpcReduction="20000"/>
          </a:bodyPr>
          <a:lstStyle/>
          <a:p>
            <a:r>
              <a:rPr lang="ro-RO" sz="4000" dirty="0"/>
              <a:t>Concursul național de proiecte de mediu</a:t>
            </a:r>
          </a:p>
          <a:p>
            <a:r>
              <a:rPr lang="ro-RO" sz="4000" dirty="0"/>
              <a:t>Concursul național „Sanitarii pricepuți”</a:t>
            </a:r>
          </a:p>
          <a:p>
            <a:r>
              <a:rPr lang="ro-RO" sz="4000" dirty="0"/>
              <a:t>Concurs de proiecte antidrog „Împreună”</a:t>
            </a:r>
          </a:p>
          <a:p>
            <a:r>
              <a:rPr lang="ro-RO" sz="4000" dirty="0"/>
              <a:t>Concursurile naționale „Cu viața mea apăr viața” și „Prietenii Pompierilor”</a:t>
            </a:r>
          </a:p>
          <a:p>
            <a:r>
              <a:rPr lang="ro-RO" sz="4000" dirty="0"/>
              <a:t>Concurs național „Alege! Este dreptul tău!!”</a:t>
            </a:r>
          </a:p>
          <a:p>
            <a:r>
              <a:rPr lang="ro-RO" sz="4000" dirty="0"/>
              <a:t>Concurs național „Educație rutieră, educație pentru viață”</a:t>
            </a:r>
          </a:p>
          <a:p>
            <a:r>
              <a:rPr lang="ro-RO" sz="4000" dirty="0"/>
              <a:t>Concursurile naționale din cadrul SNAC</a:t>
            </a:r>
          </a:p>
          <a:p>
            <a:r>
              <a:rPr lang="ro-RO" sz="4000" dirty="0"/>
              <a:t>Concurs național de reviste școlare</a:t>
            </a:r>
          </a:p>
          <a:p>
            <a:r>
              <a:rPr lang="ro-RO" sz="4000" dirty="0"/>
              <a:t>Concurs național „Tinere condeie”</a:t>
            </a:r>
          </a:p>
          <a:p>
            <a:endParaRPr lang="ro-RO" dirty="0"/>
          </a:p>
        </p:txBody>
      </p:sp>
    </p:spTree>
    <p:extLst>
      <p:ext uri="{BB962C8B-B14F-4D97-AF65-F5344CB8AC3E}">
        <p14:creationId xmlns:p14="http://schemas.microsoft.com/office/powerpoint/2010/main" val="36469023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4199" y="736600"/>
            <a:ext cx="9948333" cy="711200"/>
          </a:xfrm>
          <a:solidFill>
            <a:schemeClr val="accent2"/>
          </a:solidFill>
        </p:spPr>
        <p:txBody>
          <a:bodyPr>
            <a:normAutofit fontScale="90000"/>
          </a:bodyPr>
          <a:lstStyle/>
          <a:p>
            <a:r>
              <a:rPr lang="ro-RO" b="1" dirty="0" smtClean="0">
                <a:solidFill>
                  <a:schemeClr val="tx1"/>
                </a:solidFill>
              </a:rPr>
              <a:t>Proiecte</a:t>
            </a:r>
            <a:r>
              <a:rPr lang="ro-RO" b="1" dirty="0">
                <a:solidFill>
                  <a:schemeClr val="tx1"/>
                </a:solidFill>
              </a:rPr>
              <a:t>, parteneriate</a:t>
            </a:r>
            <a:r>
              <a:rPr lang="en-US" b="1" dirty="0">
                <a:solidFill>
                  <a:schemeClr val="tx1"/>
                </a:solidFill>
              </a:rPr>
              <a:t>, </a:t>
            </a:r>
            <a:r>
              <a:rPr lang="en-US" b="1" dirty="0" err="1">
                <a:solidFill>
                  <a:schemeClr val="tx1"/>
                </a:solidFill>
              </a:rPr>
              <a:t>activ</a:t>
            </a:r>
            <a:r>
              <a:rPr lang="ro-RO" b="1" dirty="0" err="1">
                <a:solidFill>
                  <a:schemeClr val="tx1"/>
                </a:solidFill>
              </a:rPr>
              <a:t>ități</a:t>
            </a:r>
            <a:r>
              <a:rPr lang="ro-RO" b="1" dirty="0">
                <a:solidFill>
                  <a:schemeClr val="tx1"/>
                </a:solidFill>
              </a:rPr>
              <a:t> extrașcolare</a:t>
            </a:r>
            <a:r>
              <a:rPr lang="ro-RO" dirty="0"/>
              <a:t/>
            </a:r>
            <a:br>
              <a:rPr lang="ro-RO" dirty="0"/>
            </a:br>
            <a:endParaRPr lang="ro-RO" dirty="0"/>
          </a:p>
        </p:txBody>
      </p:sp>
      <p:sp>
        <p:nvSpPr>
          <p:cNvPr id="3" name="Content Placeholder 2"/>
          <p:cNvSpPr>
            <a:spLocks noGrp="1"/>
          </p:cNvSpPr>
          <p:nvPr>
            <p:ph sz="quarter" idx="4294967295"/>
          </p:nvPr>
        </p:nvSpPr>
        <p:spPr>
          <a:xfrm>
            <a:off x="376452" y="1808292"/>
            <a:ext cx="10363826" cy="4567108"/>
          </a:xfrm>
          <a:prstGeom prst="rect">
            <a:avLst/>
          </a:prstGeom>
        </p:spPr>
        <p:txBody>
          <a:bodyPr>
            <a:normAutofit fontScale="85000" lnSpcReduction="20000"/>
          </a:bodyPr>
          <a:lstStyle/>
          <a:p>
            <a:r>
              <a:rPr lang="ro-RO" dirty="0" smtClean="0"/>
              <a:t>21 </a:t>
            </a:r>
            <a:r>
              <a:rPr lang="ro-RO" dirty="0"/>
              <a:t>septembrie – Ziua de Curățenie Națională – </a:t>
            </a:r>
            <a:r>
              <a:rPr lang="ro-RO" dirty="0" smtClean="0"/>
              <a:t>2024 </a:t>
            </a:r>
            <a:r>
              <a:rPr lang="ro-RO" dirty="0"/>
              <a:t>– Asociația </a:t>
            </a:r>
            <a:r>
              <a:rPr lang="ro-RO" dirty="0" err="1"/>
              <a:t>Let</a:t>
            </a:r>
            <a:r>
              <a:rPr lang="ro-RO" dirty="0"/>
              <a:t> s Do It, Romania! </a:t>
            </a:r>
          </a:p>
          <a:p>
            <a:r>
              <a:rPr lang="ro-RO" dirty="0"/>
              <a:t>Campania Națională 19 Zile de activism în prevenirea abuzurilor și violențelor asupra copiilor și tinerilor</a:t>
            </a:r>
          </a:p>
          <a:p>
            <a:r>
              <a:rPr lang="ro-RO" dirty="0"/>
              <a:t>Festivalul „Bucuria Lecturii”</a:t>
            </a:r>
          </a:p>
          <a:p>
            <a:r>
              <a:rPr lang="ro-RO" dirty="0"/>
              <a:t>Asociația „Clubul Nouă de pasă” – Concursul </a:t>
            </a:r>
            <a:r>
              <a:rPr lang="ro-RO" dirty="0" err="1"/>
              <a:t>LicArt</a:t>
            </a:r>
            <a:endParaRPr lang="ro-RO" dirty="0"/>
          </a:p>
          <a:p>
            <a:r>
              <a:rPr lang="ro-RO" dirty="0"/>
              <a:t>ENGIE România și „HANDS ACROSS ROMANIA” - „Întâlnire cu energia”</a:t>
            </a:r>
          </a:p>
          <a:p>
            <a:r>
              <a:rPr lang="ro-RO" dirty="0"/>
              <a:t>Salvați Copiii România – protocol cu 10 anexe</a:t>
            </a:r>
          </a:p>
          <a:p>
            <a:r>
              <a:rPr lang="ro-RO" dirty="0" err="1"/>
              <a:t>Maspex</a:t>
            </a:r>
            <a:r>
              <a:rPr lang="ro-RO" dirty="0"/>
              <a:t> Romania – </a:t>
            </a:r>
            <a:r>
              <a:rPr lang="ro-RO" dirty="0" err="1"/>
              <a:t>Tedi</a:t>
            </a:r>
            <a:r>
              <a:rPr lang="ro-RO" dirty="0"/>
              <a:t>, Școala Siguranței – pentru elevii clasa </a:t>
            </a:r>
            <a:r>
              <a:rPr lang="ro-RO" dirty="0" smtClean="0"/>
              <a:t>I</a:t>
            </a:r>
          </a:p>
          <a:p>
            <a:r>
              <a:rPr lang="ro-RO" dirty="0" err="1" smtClean="0"/>
              <a:t>Maspex</a:t>
            </a:r>
            <a:r>
              <a:rPr lang="ro-RO" dirty="0" smtClean="0"/>
              <a:t> România – </a:t>
            </a:r>
            <a:r>
              <a:rPr lang="ro-RO" dirty="0" err="1" smtClean="0"/>
              <a:t>Tedi</a:t>
            </a:r>
            <a:r>
              <a:rPr lang="ro-RO" dirty="0" smtClean="0"/>
              <a:t> și </a:t>
            </a:r>
            <a:r>
              <a:rPr lang="ro-RO" dirty="0" err="1" smtClean="0"/>
              <a:t>rpietenii</a:t>
            </a:r>
            <a:r>
              <a:rPr lang="ro-RO" dirty="0" smtClean="0"/>
              <a:t> naturii – învățământ preșcolar</a:t>
            </a:r>
            <a:endParaRPr lang="ro-RO" dirty="0"/>
          </a:p>
          <a:p>
            <a:r>
              <a:rPr lang="ro-RO" dirty="0"/>
              <a:t>Asociația EDIT – Programul națională de siguranță în școli (PNSS)</a:t>
            </a:r>
          </a:p>
          <a:p>
            <a:r>
              <a:rPr lang="ro-RO" dirty="0"/>
              <a:t>Asociația Pentru Educație Digitală </a:t>
            </a:r>
            <a:r>
              <a:rPr lang="ro-RO" dirty="0" err="1"/>
              <a:t>Bigger</a:t>
            </a:r>
            <a:r>
              <a:rPr lang="ro-RO" dirty="0"/>
              <a:t> Picture - www.afostodata.ro și www.notebune.ro</a:t>
            </a:r>
            <a:r>
              <a:rPr lang="ro-RO" dirty="0" smtClean="0"/>
              <a:t>.</a:t>
            </a:r>
          </a:p>
          <a:p>
            <a:r>
              <a:rPr lang="ro-RO" dirty="0" smtClean="0"/>
              <a:t>Școala de Valori:   ABILITĂȚI </a:t>
            </a:r>
            <a:r>
              <a:rPr lang="ro-RO" dirty="0"/>
              <a:t>PENTRU VIAȚĂ | SKILS for LIFE </a:t>
            </a:r>
            <a:r>
              <a:rPr lang="ro-RO" dirty="0" smtClean="0"/>
              <a:t>TOOLBOX; </a:t>
            </a:r>
          </a:p>
          <a:p>
            <a:pPr marL="0" indent="0">
              <a:buNone/>
            </a:pPr>
            <a:r>
              <a:rPr lang="ro-RO" dirty="0" smtClean="0"/>
              <a:t>				  Play4FinancialSkills; </a:t>
            </a:r>
          </a:p>
          <a:p>
            <a:pPr marL="0" indent="0">
              <a:buNone/>
            </a:pPr>
            <a:r>
              <a:rPr lang="ro-RO" dirty="0"/>
              <a:t>	</a:t>
            </a:r>
            <a:r>
              <a:rPr lang="ro-RO" dirty="0" smtClean="0"/>
              <a:t>			  </a:t>
            </a:r>
            <a:r>
              <a:rPr lang="en-US" dirty="0" smtClean="0"/>
              <a:t>Hub-</a:t>
            </a:r>
            <a:r>
              <a:rPr lang="en-US" dirty="0" err="1" smtClean="0"/>
              <a:t>uri</a:t>
            </a:r>
            <a:r>
              <a:rPr lang="en-US" dirty="0" smtClean="0"/>
              <a:t> </a:t>
            </a:r>
            <a:r>
              <a:rPr lang="en-US" dirty="0" err="1"/>
              <a:t>Educaționale</a:t>
            </a:r>
            <a:r>
              <a:rPr lang="en-US" dirty="0"/>
              <a:t> </a:t>
            </a:r>
            <a:r>
              <a:rPr lang="en-US" dirty="0" err="1" smtClean="0"/>
              <a:t>PepinTEEN</a:t>
            </a:r>
            <a:r>
              <a:rPr lang="ro-RO" dirty="0" smtClean="0"/>
              <a:t>; </a:t>
            </a:r>
          </a:p>
          <a:p>
            <a:pPr marL="0" indent="0">
              <a:buNone/>
            </a:pPr>
            <a:r>
              <a:rPr lang="ro-RO" dirty="0" smtClean="0"/>
              <a:t>				  EduFin4life </a:t>
            </a:r>
            <a:r>
              <a:rPr lang="ro-RO" dirty="0"/>
              <a:t>(https://orasul-portofel.ro</a:t>
            </a:r>
            <a:r>
              <a:rPr lang="ro-RO" dirty="0" smtClean="0"/>
              <a:t>/)</a:t>
            </a:r>
            <a:endParaRPr lang="ro-RO" dirty="0"/>
          </a:p>
          <a:p>
            <a:endParaRPr lang="ro-RO" dirty="0"/>
          </a:p>
          <a:p>
            <a:endParaRPr lang="ro-RO" dirty="0"/>
          </a:p>
        </p:txBody>
      </p:sp>
    </p:spTree>
    <p:extLst>
      <p:ext uri="{BB962C8B-B14F-4D97-AF65-F5344CB8AC3E}">
        <p14:creationId xmlns:p14="http://schemas.microsoft.com/office/powerpoint/2010/main" val="8693516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CE45559-688C-47D6-B7B3-559A77C7B2BC}"/>
              </a:ext>
            </a:extLst>
          </p:cNvPr>
          <p:cNvSpPr>
            <a:spLocks noGrp="1"/>
          </p:cNvSpPr>
          <p:nvPr>
            <p:ph type="title"/>
          </p:nvPr>
        </p:nvSpPr>
        <p:spPr/>
        <p:txBody>
          <a:bodyPr>
            <a:normAutofit fontScale="90000"/>
          </a:bodyPr>
          <a:lstStyle/>
          <a:p>
            <a:pPr algn="ctr"/>
            <a:r>
              <a:rPr lang="en-US" altLang="en-US" sz="2400" b="1" dirty="0">
                <a:solidFill>
                  <a:schemeClr val="tx1"/>
                </a:solidFill>
                <a:latin typeface="Trebuchet MS" panose="020B0603020202020204" pitchFamily="34" charset="0"/>
                <a:cs typeface="Times New Roman" panose="02020603050405020304" pitchFamily="18" charset="0"/>
              </a:rPr>
              <a:t/>
            </a:r>
            <a:br>
              <a:rPr lang="en-US" altLang="en-US" sz="2400" b="1" dirty="0">
                <a:solidFill>
                  <a:schemeClr val="tx1"/>
                </a:solidFill>
                <a:latin typeface="Trebuchet MS" panose="020B0603020202020204" pitchFamily="34" charset="0"/>
                <a:cs typeface="Times New Roman" panose="02020603050405020304" pitchFamily="18" charset="0"/>
              </a:rPr>
            </a:br>
            <a:r>
              <a:rPr lang="en-US" altLang="en-US" sz="2400" b="1" dirty="0">
                <a:solidFill>
                  <a:schemeClr val="tx1"/>
                </a:solidFill>
                <a:latin typeface="Trebuchet MS" panose="020B0603020202020204" pitchFamily="34" charset="0"/>
                <a:cs typeface="Times New Roman" panose="02020603050405020304" pitchFamily="18" charset="0"/>
              </a:rPr>
              <a:t/>
            </a:r>
            <a:br>
              <a:rPr lang="en-US" altLang="en-US" sz="2400" b="1" dirty="0">
                <a:solidFill>
                  <a:schemeClr val="tx1"/>
                </a:solidFill>
                <a:latin typeface="Trebuchet MS" panose="020B0603020202020204" pitchFamily="34" charset="0"/>
                <a:cs typeface="Times New Roman" panose="02020603050405020304" pitchFamily="18" charset="0"/>
              </a:rPr>
            </a:br>
            <a:r>
              <a:rPr lang="en-US" altLang="en-US" sz="2400" b="1" dirty="0" err="1">
                <a:solidFill>
                  <a:schemeClr val="tx1"/>
                </a:solidFill>
                <a:latin typeface="Trebuchet MS" panose="020B0603020202020204" pitchFamily="34" charset="0"/>
                <a:cs typeface="Times New Roman" panose="02020603050405020304" pitchFamily="18" charset="0"/>
              </a:rPr>
              <a:t>Structura</a:t>
            </a:r>
            <a:r>
              <a:rPr lang="en-US" altLang="en-US" sz="2400" b="1" dirty="0">
                <a:solidFill>
                  <a:schemeClr val="tx1"/>
                </a:solidFill>
                <a:latin typeface="Trebuchet MS" panose="020B0603020202020204" pitchFamily="34" charset="0"/>
                <a:cs typeface="Times New Roman" panose="02020603050405020304" pitchFamily="18" charset="0"/>
              </a:rPr>
              <a:t> </a:t>
            </a:r>
            <a:r>
              <a:rPr lang="en-US" altLang="en-US" sz="2400" b="1" dirty="0" err="1">
                <a:solidFill>
                  <a:schemeClr val="tx1"/>
                </a:solidFill>
                <a:latin typeface="Trebuchet MS" panose="020B0603020202020204" pitchFamily="34" charset="0"/>
                <a:cs typeface="Times New Roman" panose="02020603050405020304" pitchFamily="18" charset="0"/>
              </a:rPr>
              <a:t>anului</a:t>
            </a:r>
            <a:r>
              <a:rPr lang="en-US" altLang="en-US" sz="2400" b="1" dirty="0">
                <a:solidFill>
                  <a:schemeClr val="tx1"/>
                </a:solidFill>
                <a:latin typeface="Trebuchet MS" panose="020B0603020202020204" pitchFamily="34" charset="0"/>
                <a:cs typeface="Times New Roman" panose="02020603050405020304" pitchFamily="18" charset="0"/>
              </a:rPr>
              <a:t> </a:t>
            </a:r>
            <a:r>
              <a:rPr lang="ro-RO" altLang="en-US" sz="2400" b="1" dirty="0" err="1">
                <a:solidFill>
                  <a:schemeClr val="tx1"/>
                </a:solidFill>
                <a:latin typeface="Trebuchet MS" panose="020B0603020202020204" pitchFamily="34" charset="0"/>
                <a:cs typeface="Times New Roman" panose="02020603050405020304" pitchFamily="18" charset="0"/>
              </a:rPr>
              <a:t>ş</a:t>
            </a:r>
            <a:r>
              <a:rPr lang="en-US" altLang="en-US" sz="2400" b="1" dirty="0" err="1">
                <a:solidFill>
                  <a:schemeClr val="tx1"/>
                </a:solidFill>
                <a:latin typeface="Trebuchet MS" panose="020B0603020202020204" pitchFamily="34" charset="0"/>
                <a:cs typeface="Times New Roman" panose="02020603050405020304" pitchFamily="18" charset="0"/>
              </a:rPr>
              <a:t>colar</a:t>
            </a:r>
            <a:r>
              <a:rPr lang="en-US" altLang="en-US" sz="2400" b="1" dirty="0">
                <a:solidFill>
                  <a:schemeClr val="tx1"/>
                </a:solidFill>
                <a:latin typeface="Trebuchet MS" panose="020B0603020202020204" pitchFamily="34" charset="0"/>
                <a:cs typeface="Times New Roman" panose="02020603050405020304" pitchFamily="18" charset="0"/>
              </a:rPr>
              <a:t> 202</a:t>
            </a:r>
            <a:r>
              <a:rPr lang="ro-RO" altLang="en-US" sz="2400" b="1" dirty="0">
                <a:solidFill>
                  <a:schemeClr val="tx1"/>
                </a:solidFill>
                <a:latin typeface="Trebuchet MS" panose="020B0603020202020204" pitchFamily="34" charset="0"/>
                <a:cs typeface="Times New Roman" panose="02020603050405020304" pitchFamily="18" charset="0"/>
              </a:rPr>
              <a:t>4-2</a:t>
            </a:r>
            <a:r>
              <a:rPr lang="en-US" altLang="en-US" sz="2400" b="1" dirty="0">
                <a:solidFill>
                  <a:schemeClr val="tx1"/>
                </a:solidFill>
                <a:latin typeface="Trebuchet MS" panose="020B0603020202020204" pitchFamily="34" charset="0"/>
                <a:cs typeface="Times New Roman" panose="02020603050405020304" pitchFamily="18" charset="0"/>
              </a:rPr>
              <a:t>02</a:t>
            </a:r>
            <a:r>
              <a:rPr lang="ro-RO" altLang="en-US" sz="2400" b="1" dirty="0">
                <a:solidFill>
                  <a:schemeClr val="tx1"/>
                </a:solidFill>
                <a:latin typeface="Trebuchet MS" panose="020B0603020202020204" pitchFamily="34" charset="0"/>
                <a:cs typeface="Times New Roman" panose="02020603050405020304" pitchFamily="18" charset="0"/>
              </a:rPr>
              <a:t>5 </a:t>
            </a:r>
            <a:r>
              <a:rPr lang="en-US" altLang="en-US" sz="2400" b="1" dirty="0">
                <a:solidFill>
                  <a:schemeClr val="tx1"/>
                </a:solidFill>
                <a:latin typeface="Trebuchet MS" panose="020B0603020202020204" pitchFamily="34" charset="0"/>
                <a:cs typeface="Times New Roman" panose="02020603050405020304" pitchFamily="18" charset="0"/>
              </a:rPr>
              <a:t/>
            </a:r>
            <a:br>
              <a:rPr lang="en-US" altLang="en-US" sz="2400" b="1" dirty="0">
                <a:solidFill>
                  <a:schemeClr val="tx1"/>
                </a:solidFill>
                <a:latin typeface="Trebuchet MS" panose="020B0603020202020204" pitchFamily="34" charset="0"/>
                <a:cs typeface="Times New Roman" panose="02020603050405020304" pitchFamily="18" charset="0"/>
              </a:rPr>
            </a:br>
            <a:r>
              <a:rPr lang="en-US" altLang="en-US" sz="2400" b="1" dirty="0">
                <a:solidFill>
                  <a:schemeClr val="tx1"/>
                </a:solidFill>
                <a:latin typeface="Trebuchet MS" panose="020B0603020202020204" pitchFamily="34" charset="0"/>
                <a:cs typeface="Times New Roman" panose="02020603050405020304" pitchFamily="18" charset="0"/>
              </a:rPr>
              <a:t/>
            </a:r>
            <a:br>
              <a:rPr lang="en-US" altLang="en-US" sz="2400" b="1" dirty="0">
                <a:solidFill>
                  <a:schemeClr val="tx1"/>
                </a:solidFill>
                <a:latin typeface="Trebuchet MS" panose="020B0603020202020204" pitchFamily="34" charset="0"/>
                <a:cs typeface="Times New Roman" panose="02020603050405020304" pitchFamily="18" charset="0"/>
              </a:rPr>
            </a:br>
            <a:endParaRPr lang="en-US" sz="2400" dirty="0"/>
          </a:p>
        </p:txBody>
      </p:sp>
      <p:sp>
        <p:nvSpPr>
          <p:cNvPr id="3" name="Content Placeholder 2">
            <a:extLst>
              <a:ext uri="{FF2B5EF4-FFF2-40B4-BE49-F238E27FC236}">
                <a16:creationId xmlns="" xmlns:a16="http://schemas.microsoft.com/office/drawing/2014/main" id="{75911034-83FD-4B83-8D33-BC32B131AEE8}"/>
              </a:ext>
            </a:extLst>
          </p:cNvPr>
          <p:cNvSpPr>
            <a:spLocks noGrp="1"/>
          </p:cNvSpPr>
          <p:nvPr>
            <p:ph idx="1"/>
          </p:nvPr>
        </p:nvSpPr>
        <p:spPr>
          <a:xfrm>
            <a:off x="838200" y="1303866"/>
            <a:ext cx="10515600" cy="5328753"/>
          </a:xfrm>
          <a:solidFill>
            <a:schemeClr val="accent4">
              <a:lumMod val="20000"/>
              <a:lumOff val="80000"/>
            </a:schemeClr>
          </a:solidFill>
        </p:spPr>
        <p:txBody>
          <a:bodyPr>
            <a:normAutofit fontScale="92500" lnSpcReduction="20000"/>
          </a:bodyPr>
          <a:lstStyle/>
          <a:p>
            <a:pPr marL="0" marR="0" indent="0" algn="ctr">
              <a:lnSpc>
                <a:spcPct val="107000"/>
              </a:lnSpc>
              <a:spcBef>
                <a:spcPts val="0"/>
              </a:spcBef>
              <a:spcAft>
                <a:spcPts val="0"/>
              </a:spcAft>
              <a:buNone/>
            </a:pPr>
            <a:r>
              <a:rPr lang="ro-RO" altLang="en-US" sz="2600" b="1" dirty="0">
                <a:solidFill>
                  <a:schemeClr val="tx1"/>
                </a:solidFill>
                <a:cs typeface="Times New Roman" panose="02020603050405020304" pitchFamily="18" charset="0"/>
              </a:rPr>
              <a:t>O</a:t>
            </a:r>
            <a:r>
              <a:rPr lang="en-US" altLang="en-US" sz="2600" b="1" dirty="0">
                <a:solidFill>
                  <a:schemeClr val="tx1"/>
                </a:solidFill>
                <a:cs typeface="Times New Roman" panose="02020603050405020304" pitchFamily="18" charset="0"/>
              </a:rPr>
              <a:t>ME </a:t>
            </a:r>
            <a:r>
              <a:rPr lang="ro-RO" altLang="en-US" sz="2600" b="1" dirty="0">
                <a:solidFill>
                  <a:schemeClr val="tx1"/>
                </a:solidFill>
                <a:cs typeface="Times New Roman" panose="02020603050405020304" pitchFamily="18" charset="0"/>
              </a:rPr>
              <a:t>nr. </a:t>
            </a:r>
            <a:r>
              <a:rPr lang="ro-RO" sz="2600" b="1" dirty="0">
                <a:effectLst/>
                <a:ea typeface="Calibri" panose="020F0502020204030204" pitchFamily="34" charset="0"/>
                <a:cs typeface="Times New Roman" panose="02020603050405020304" pitchFamily="18" charset="0"/>
              </a:rPr>
              <a:t>3694/2024 privind structura anului </a:t>
            </a:r>
            <a:r>
              <a:rPr lang="ro-RO" sz="2600" b="1" dirty="0" err="1">
                <a:effectLst/>
                <a:ea typeface="Calibri" panose="020F0502020204030204" pitchFamily="34" charset="0"/>
                <a:cs typeface="Times New Roman" panose="02020603050405020304" pitchFamily="18" charset="0"/>
              </a:rPr>
              <a:t>şcolar</a:t>
            </a:r>
            <a:r>
              <a:rPr lang="ro-RO" sz="2600" b="1" dirty="0">
                <a:effectLst/>
                <a:ea typeface="Calibri" panose="020F0502020204030204" pitchFamily="34" charset="0"/>
                <a:cs typeface="Times New Roman" panose="02020603050405020304" pitchFamily="18" charset="0"/>
              </a:rPr>
              <a:t> 2024-2025</a:t>
            </a:r>
          </a:p>
          <a:p>
            <a:pPr marL="0" marR="0" indent="0" algn="just">
              <a:lnSpc>
                <a:spcPct val="107000"/>
              </a:lnSpc>
              <a:spcBef>
                <a:spcPts val="0"/>
              </a:spcBef>
              <a:spcAft>
                <a:spcPts val="0"/>
              </a:spcAft>
              <a:buNone/>
            </a:pPr>
            <a:endParaRPr lang="ro-RO" sz="2600" b="1" dirty="0">
              <a:effectLst/>
              <a:ea typeface="Calibri" panose="020F0502020204030204" pitchFamily="34" charset="0"/>
              <a:cs typeface="Times New Roman" panose="02020603050405020304" pitchFamily="18" charset="0"/>
            </a:endParaRPr>
          </a:p>
          <a:p>
            <a:pPr marL="0" marR="0" indent="0" algn="just">
              <a:lnSpc>
                <a:spcPct val="107000"/>
              </a:lnSpc>
              <a:spcBef>
                <a:spcPts val="0"/>
              </a:spcBef>
              <a:spcAft>
                <a:spcPts val="0"/>
              </a:spcAft>
              <a:buNone/>
            </a:pPr>
            <a:endParaRPr lang="ro-RO" sz="1400" dirty="0"/>
          </a:p>
          <a:p>
            <a:pPr marL="0" marR="0" indent="0" algn="just">
              <a:lnSpc>
                <a:spcPct val="107000"/>
              </a:lnSpc>
              <a:spcBef>
                <a:spcPts val="0"/>
              </a:spcBef>
              <a:spcAft>
                <a:spcPts val="0"/>
              </a:spcAft>
              <a:buNone/>
            </a:pPr>
            <a:r>
              <a:rPr lang="en-US" sz="2000" dirty="0" err="1"/>
              <a:t>Anul</a:t>
            </a:r>
            <a:r>
              <a:rPr lang="en-US" sz="2000" dirty="0"/>
              <a:t> </a:t>
            </a:r>
            <a:r>
              <a:rPr lang="en-US" sz="2000" dirty="0" err="1"/>
              <a:t>școlar</a:t>
            </a:r>
            <a:r>
              <a:rPr lang="en-US" sz="2000" dirty="0"/>
              <a:t> 2024—2025 </a:t>
            </a:r>
            <a:r>
              <a:rPr lang="en-US" sz="2000" dirty="0" err="1"/>
              <a:t>începe</a:t>
            </a:r>
            <a:r>
              <a:rPr lang="en-US" sz="2000" dirty="0"/>
              <a:t> la data de 1 </a:t>
            </a:r>
            <a:r>
              <a:rPr lang="en-US" sz="2000" dirty="0" err="1"/>
              <a:t>septembrie</a:t>
            </a:r>
            <a:r>
              <a:rPr lang="en-US" sz="2000" dirty="0"/>
              <a:t> 2024, se </a:t>
            </a:r>
            <a:r>
              <a:rPr lang="en-US" sz="2000" dirty="0" err="1"/>
              <a:t>încheie</a:t>
            </a:r>
            <a:r>
              <a:rPr lang="en-US" sz="2000" dirty="0"/>
              <a:t> la data de 31 august 2025 </a:t>
            </a:r>
            <a:r>
              <a:rPr lang="en-US" sz="2000" dirty="0" err="1"/>
              <a:t>și</a:t>
            </a:r>
            <a:r>
              <a:rPr lang="en-US" sz="2000" dirty="0"/>
              <a:t> are o </a:t>
            </a:r>
            <a:r>
              <a:rPr lang="en-US" sz="2000" dirty="0" err="1"/>
              <a:t>durată</a:t>
            </a:r>
            <a:r>
              <a:rPr lang="en-US" sz="2000" dirty="0"/>
              <a:t> de 36 de </a:t>
            </a:r>
            <a:r>
              <a:rPr lang="en-US" sz="2000" dirty="0" err="1"/>
              <a:t>săptămâni</a:t>
            </a:r>
            <a:r>
              <a:rPr lang="en-US" sz="2000" dirty="0"/>
              <a:t> de </a:t>
            </a:r>
            <a:r>
              <a:rPr lang="en-US" sz="2000" dirty="0" err="1"/>
              <a:t>cursuri</a:t>
            </a:r>
            <a:r>
              <a:rPr lang="en-US" sz="2000" dirty="0"/>
              <a:t>. </a:t>
            </a:r>
            <a:r>
              <a:rPr lang="en-US" sz="2000" dirty="0" err="1"/>
              <a:t>Cursurile</a:t>
            </a:r>
            <a:r>
              <a:rPr lang="en-US" sz="2000" dirty="0"/>
              <a:t> </a:t>
            </a:r>
            <a:r>
              <a:rPr lang="en-US" sz="2000" dirty="0" err="1"/>
              <a:t>anului</a:t>
            </a:r>
            <a:r>
              <a:rPr lang="en-US" sz="2000" dirty="0"/>
              <a:t> </a:t>
            </a:r>
            <a:r>
              <a:rPr lang="en-US" sz="2000" dirty="0" err="1"/>
              <a:t>școlar</a:t>
            </a:r>
            <a:r>
              <a:rPr lang="en-US" sz="2000" dirty="0"/>
              <a:t> 2024—2025 </a:t>
            </a:r>
            <a:r>
              <a:rPr lang="en-US" sz="2000" dirty="0" err="1"/>
              <a:t>încep</a:t>
            </a:r>
            <a:r>
              <a:rPr lang="en-US" sz="2000" dirty="0"/>
              <a:t> la data de 9 </a:t>
            </a:r>
            <a:r>
              <a:rPr lang="en-US" sz="2000" dirty="0" err="1"/>
              <a:t>septembrie</a:t>
            </a:r>
            <a:r>
              <a:rPr lang="en-US" sz="2000" dirty="0"/>
              <a:t> 2024.</a:t>
            </a:r>
            <a:endParaRPr lang="ro-RO" sz="2000" dirty="0"/>
          </a:p>
          <a:p>
            <a:pPr marL="0" marR="0" indent="0" algn="just">
              <a:lnSpc>
                <a:spcPct val="107000"/>
              </a:lnSpc>
              <a:spcBef>
                <a:spcPts val="0"/>
              </a:spcBef>
              <a:spcAft>
                <a:spcPts val="0"/>
              </a:spcAft>
              <a:buNone/>
            </a:pPr>
            <a:endParaRPr lang="ro-RO" sz="2000" dirty="0"/>
          </a:p>
          <a:p>
            <a:pPr marL="0" marR="0" indent="0" algn="just">
              <a:lnSpc>
                <a:spcPct val="107000"/>
              </a:lnSpc>
              <a:spcBef>
                <a:spcPts val="0"/>
              </a:spcBef>
              <a:spcAft>
                <a:spcPts val="0"/>
              </a:spcAft>
              <a:buNone/>
            </a:pPr>
            <a:r>
              <a:rPr lang="en-US" sz="2000" dirty="0" err="1"/>
              <a:t>Programul</a:t>
            </a:r>
            <a:r>
              <a:rPr lang="en-US" sz="2000" dirty="0"/>
              <a:t> </a:t>
            </a:r>
            <a:r>
              <a:rPr lang="en-US" sz="2000" dirty="0" err="1"/>
              <a:t>național</a:t>
            </a:r>
            <a:r>
              <a:rPr lang="en-US" sz="2000" dirty="0"/>
              <a:t> </a:t>
            </a:r>
            <a:r>
              <a:rPr lang="en-US" sz="2000" b="1" dirty="0"/>
              <a:t>„</a:t>
            </a:r>
            <a:r>
              <a:rPr lang="en-US" sz="2000" b="1" dirty="0" err="1"/>
              <a:t>Școala</a:t>
            </a:r>
            <a:r>
              <a:rPr lang="en-US" sz="2000" b="1" dirty="0"/>
              <a:t> </a:t>
            </a:r>
            <a:r>
              <a:rPr lang="en-US" sz="2000" b="1" dirty="0" err="1"/>
              <a:t>altfel</a:t>
            </a:r>
            <a:r>
              <a:rPr lang="en-US" sz="2000" dirty="0"/>
              <a:t>” </a:t>
            </a:r>
            <a:r>
              <a:rPr lang="en-US" sz="2000" dirty="0" err="1"/>
              <a:t>și</a:t>
            </a:r>
            <a:r>
              <a:rPr lang="en-US" sz="2000" dirty="0"/>
              <a:t> </a:t>
            </a:r>
            <a:r>
              <a:rPr lang="en-US" sz="2000" dirty="0" err="1"/>
              <a:t>Programul</a:t>
            </a:r>
            <a:r>
              <a:rPr lang="en-US" sz="2000" dirty="0"/>
              <a:t> „</a:t>
            </a:r>
            <a:r>
              <a:rPr lang="en-US" sz="2000" b="1" dirty="0" err="1"/>
              <a:t>Săptămâna</a:t>
            </a:r>
            <a:r>
              <a:rPr lang="en-US" sz="2000" b="1" dirty="0"/>
              <a:t> </a:t>
            </a:r>
            <a:r>
              <a:rPr lang="en-US" sz="2000" b="1" dirty="0" err="1"/>
              <a:t>verde</a:t>
            </a:r>
            <a:r>
              <a:rPr lang="en-US" sz="2000" b="1" dirty="0"/>
              <a:t>” </a:t>
            </a:r>
            <a:r>
              <a:rPr lang="en-US" sz="2000" dirty="0"/>
              <a:t>se </a:t>
            </a:r>
            <a:r>
              <a:rPr lang="en-US" sz="2000" dirty="0" err="1"/>
              <a:t>desfășoară</a:t>
            </a:r>
            <a:r>
              <a:rPr lang="en-US" sz="2000" dirty="0"/>
              <a:t> </a:t>
            </a:r>
            <a:r>
              <a:rPr lang="en-US" sz="2000" dirty="0" err="1"/>
              <a:t>în</a:t>
            </a:r>
            <a:r>
              <a:rPr lang="en-US" sz="2000" dirty="0"/>
              <a:t> </a:t>
            </a:r>
            <a:r>
              <a:rPr lang="en-US" sz="2000" dirty="0" err="1"/>
              <a:t>perioada</a:t>
            </a:r>
            <a:r>
              <a:rPr lang="en-US" sz="2000" dirty="0"/>
              <a:t> 9 </a:t>
            </a:r>
            <a:r>
              <a:rPr lang="en-US" sz="2000" dirty="0" err="1"/>
              <a:t>septembrie</a:t>
            </a:r>
            <a:r>
              <a:rPr lang="en-US" sz="2000" dirty="0"/>
              <a:t> 2024—30 </a:t>
            </a:r>
            <a:r>
              <a:rPr lang="en-US" sz="2000" dirty="0" err="1"/>
              <a:t>mai</a:t>
            </a:r>
            <a:r>
              <a:rPr lang="en-US" sz="2000" dirty="0"/>
              <a:t> 2025, </a:t>
            </a:r>
            <a:r>
              <a:rPr lang="en-US" sz="2000" dirty="0" err="1"/>
              <a:t>în</a:t>
            </a:r>
            <a:r>
              <a:rPr lang="en-US" sz="2000" dirty="0"/>
              <a:t> </a:t>
            </a:r>
            <a:r>
              <a:rPr lang="en-US" sz="2000" dirty="0" err="1"/>
              <a:t>intervale</a:t>
            </a:r>
            <a:r>
              <a:rPr lang="en-US" sz="2000" dirty="0"/>
              <a:t> de </a:t>
            </a:r>
            <a:r>
              <a:rPr lang="en-US" sz="2000" dirty="0" err="1"/>
              <a:t>câte</a:t>
            </a:r>
            <a:r>
              <a:rPr lang="en-US" sz="2000" dirty="0"/>
              <a:t> 5 </a:t>
            </a:r>
            <a:r>
              <a:rPr lang="en-US" sz="2000" dirty="0" err="1"/>
              <a:t>zile</a:t>
            </a:r>
            <a:r>
              <a:rPr lang="en-US" sz="2000" dirty="0"/>
              <a:t> consecutive </a:t>
            </a:r>
            <a:r>
              <a:rPr lang="en-US" sz="2000" dirty="0" err="1"/>
              <a:t>lucrătoare</a:t>
            </a:r>
            <a:r>
              <a:rPr lang="en-US" sz="2000" dirty="0"/>
              <a:t>, a </a:t>
            </a:r>
            <a:r>
              <a:rPr lang="en-US" sz="2000" dirty="0" err="1"/>
              <a:t>căror</a:t>
            </a:r>
            <a:r>
              <a:rPr lang="en-US" sz="2000" dirty="0"/>
              <a:t> </a:t>
            </a:r>
            <a:r>
              <a:rPr lang="en-US" sz="2000" dirty="0" err="1"/>
              <a:t>planificare</a:t>
            </a:r>
            <a:r>
              <a:rPr lang="en-US" sz="2000" dirty="0"/>
              <a:t> se </a:t>
            </a:r>
            <a:r>
              <a:rPr lang="en-US" sz="2000" dirty="0" err="1"/>
              <a:t>află</a:t>
            </a:r>
            <a:r>
              <a:rPr lang="en-US" sz="2000" dirty="0"/>
              <a:t> la </a:t>
            </a:r>
            <a:r>
              <a:rPr lang="en-US" sz="2000" dirty="0" err="1"/>
              <a:t>decizia</a:t>
            </a:r>
            <a:r>
              <a:rPr lang="en-US" sz="2000" dirty="0"/>
              <a:t> </a:t>
            </a:r>
            <a:r>
              <a:rPr lang="en-US" sz="2000" dirty="0" err="1"/>
              <a:t>unității</a:t>
            </a:r>
            <a:r>
              <a:rPr lang="en-US" sz="2000" dirty="0"/>
              <a:t> de </a:t>
            </a:r>
            <a:r>
              <a:rPr lang="en-US" sz="2000" dirty="0" err="1"/>
              <a:t>învățământ</a:t>
            </a:r>
            <a:r>
              <a:rPr lang="en-US" sz="2000" dirty="0"/>
              <a:t>. </a:t>
            </a:r>
            <a:r>
              <a:rPr lang="en-US" sz="2000" dirty="0" err="1"/>
              <a:t>Derularea</a:t>
            </a:r>
            <a:r>
              <a:rPr lang="en-US" sz="2000" dirty="0"/>
              <a:t> </a:t>
            </a:r>
            <a:r>
              <a:rPr lang="en-US" sz="2000" dirty="0" err="1"/>
              <a:t>celor</a:t>
            </a:r>
            <a:r>
              <a:rPr lang="en-US" sz="2000" dirty="0"/>
              <a:t> </a:t>
            </a:r>
            <a:r>
              <a:rPr lang="en-US" sz="2000" dirty="0" err="1"/>
              <a:t>două</a:t>
            </a:r>
            <a:r>
              <a:rPr lang="en-US" sz="2000" dirty="0"/>
              <a:t> </a:t>
            </a:r>
            <a:r>
              <a:rPr lang="en-US" sz="2000" dirty="0" err="1"/>
              <a:t>programe</a:t>
            </a:r>
            <a:r>
              <a:rPr lang="en-US" sz="2000" dirty="0"/>
              <a:t> se </a:t>
            </a:r>
            <a:r>
              <a:rPr lang="en-US" sz="2000" dirty="0" err="1"/>
              <a:t>planifică</a:t>
            </a:r>
            <a:r>
              <a:rPr lang="en-US" sz="2000" dirty="0"/>
              <a:t> </a:t>
            </a:r>
            <a:r>
              <a:rPr lang="en-US" sz="2000" dirty="0" err="1"/>
              <a:t>în</a:t>
            </a:r>
            <a:r>
              <a:rPr lang="en-US" sz="2000" dirty="0"/>
              <a:t> </a:t>
            </a:r>
            <a:r>
              <a:rPr lang="en-US" sz="2000" dirty="0" err="1"/>
              <a:t>intervale</a:t>
            </a:r>
            <a:r>
              <a:rPr lang="en-US" sz="2000" dirty="0"/>
              <a:t> de </a:t>
            </a:r>
            <a:r>
              <a:rPr lang="en-US" sz="2000" dirty="0" err="1"/>
              <a:t>cursuri</a:t>
            </a:r>
            <a:r>
              <a:rPr lang="en-US" sz="2000" dirty="0"/>
              <a:t> </a:t>
            </a:r>
            <a:r>
              <a:rPr lang="en-US" sz="2000" dirty="0" err="1"/>
              <a:t>diferite</a:t>
            </a:r>
            <a:r>
              <a:rPr lang="en-US" sz="2000" dirty="0"/>
              <a:t>. </a:t>
            </a:r>
            <a:endParaRPr lang="ro-RO" sz="2000" dirty="0"/>
          </a:p>
          <a:p>
            <a:pPr marL="0" marR="0" indent="0" algn="just">
              <a:lnSpc>
                <a:spcPct val="107000"/>
              </a:lnSpc>
              <a:spcBef>
                <a:spcPts val="0"/>
              </a:spcBef>
              <a:spcAft>
                <a:spcPts val="0"/>
              </a:spcAft>
              <a:buNone/>
            </a:pPr>
            <a:endParaRPr lang="ro-RO" sz="2000" dirty="0"/>
          </a:p>
          <a:p>
            <a:pPr marL="0" marR="0" indent="0" algn="just">
              <a:lnSpc>
                <a:spcPct val="107000"/>
              </a:lnSpc>
              <a:spcBef>
                <a:spcPts val="0"/>
              </a:spcBef>
              <a:spcAft>
                <a:spcPts val="0"/>
              </a:spcAft>
              <a:buNone/>
            </a:pPr>
            <a:r>
              <a:rPr lang="en-US" sz="2000" dirty="0"/>
              <a:t>La </a:t>
            </a:r>
            <a:r>
              <a:rPr lang="en-US" sz="2000" dirty="0" err="1"/>
              <a:t>clasele</a:t>
            </a:r>
            <a:r>
              <a:rPr lang="en-US" sz="2000" dirty="0"/>
              <a:t> din </a:t>
            </a:r>
            <a:r>
              <a:rPr lang="en-US" sz="2000" dirty="0" err="1"/>
              <a:t>învățământul</a:t>
            </a:r>
            <a:r>
              <a:rPr lang="en-US" sz="2000" dirty="0"/>
              <a:t> </a:t>
            </a:r>
            <a:r>
              <a:rPr lang="en-US" sz="2000" dirty="0" err="1"/>
              <a:t>liceal</a:t>
            </a:r>
            <a:r>
              <a:rPr lang="en-US" sz="2000" dirty="0"/>
              <a:t> — </a:t>
            </a:r>
            <a:r>
              <a:rPr lang="en-US" sz="2000" dirty="0" err="1"/>
              <a:t>filiera</a:t>
            </a:r>
            <a:r>
              <a:rPr lang="en-US" sz="2000" dirty="0"/>
              <a:t> </a:t>
            </a:r>
            <a:r>
              <a:rPr lang="en-US" sz="2000" dirty="0" err="1"/>
              <a:t>tehnologică</a:t>
            </a:r>
            <a:r>
              <a:rPr lang="en-US" sz="2000" dirty="0"/>
              <a:t> </a:t>
            </a:r>
            <a:r>
              <a:rPr lang="en-US" sz="2000" dirty="0" err="1"/>
              <a:t>și</a:t>
            </a:r>
            <a:r>
              <a:rPr lang="en-US" sz="2000" dirty="0"/>
              <a:t> din </a:t>
            </a:r>
            <a:r>
              <a:rPr lang="en-US" sz="2000" dirty="0" err="1"/>
              <a:t>învățământul</a:t>
            </a:r>
            <a:r>
              <a:rPr lang="en-US" sz="2000" dirty="0"/>
              <a:t> </a:t>
            </a:r>
            <a:r>
              <a:rPr lang="en-US" sz="2000" dirty="0" err="1"/>
              <a:t>profesional</a:t>
            </a:r>
            <a:r>
              <a:rPr lang="en-US" sz="2000" dirty="0"/>
              <a:t>, </a:t>
            </a:r>
            <a:r>
              <a:rPr lang="en-US" sz="2000" dirty="0" err="1"/>
              <a:t>în</a:t>
            </a:r>
            <a:r>
              <a:rPr lang="en-US" sz="2000" dirty="0"/>
              <a:t> </a:t>
            </a:r>
            <a:r>
              <a:rPr lang="en-US" sz="2000" dirty="0" err="1"/>
              <a:t>perioadele</a:t>
            </a:r>
            <a:r>
              <a:rPr lang="en-US" sz="2000" dirty="0"/>
              <a:t> dedicate </a:t>
            </a:r>
            <a:r>
              <a:rPr lang="en-US" sz="2000" dirty="0" err="1"/>
              <a:t>programelor</a:t>
            </a:r>
            <a:r>
              <a:rPr lang="en-US" sz="2000" dirty="0"/>
              <a:t> „</a:t>
            </a:r>
            <a:r>
              <a:rPr lang="en-US" sz="2000" dirty="0" err="1"/>
              <a:t>Școala</a:t>
            </a:r>
            <a:r>
              <a:rPr lang="en-US" sz="2000" dirty="0"/>
              <a:t> </a:t>
            </a:r>
            <a:r>
              <a:rPr lang="en-US" sz="2000" dirty="0" err="1"/>
              <a:t>altfel</a:t>
            </a:r>
            <a:r>
              <a:rPr lang="en-US" sz="2000" dirty="0"/>
              <a:t>” </a:t>
            </a:r>
            <a:r>
              <a:rPr lang="en-US" sz="2000" dirty="0" err="1"/>
              <a:t>și</a:t>
            </a:r>
            <a:r>
              <a:rPr lang="en-US" sz="2000" dirty="0"/>
              <a:t> „</a:t>
            </a:r>
            <a:r>
              <a:rPr lang="en-US" sz="2000" dirty="0" err="1"/>
              <a:t>Săptămâna</a:t>
            </a:r>
            <a:r>
              <a:rPr lang="en-US" sz="2000" dirty="0"/>
              <a:t> </a:t>
            </a:r>
            <a:r>
              <a:rPr lang="en-US" sz="2000" dirty="0" err="1"/>
              <a:t>verde</a:t>
            </a:r>
            <a:r>
              <a:rPr lang="en-US" sz="2000" dirty="0"/>
              <a:t>” se </a:t>
            </a:r>
            <a:r>
              <a:rPr lang="en-US" sz="2000" dirty="0" err="1"/>
              <a:t>organizează</a:t>
            </a:r>
            <a:r>
              <a:rPr lang="en-US" sz="2000" dirty="0"/>
              <a:t> </a:t>
            </a:r>
            <a:r>
              <a:rPr lang="en-US" sz="2000" dirty="0" err="1"/>
              <a:t>activități</a:t>
            </a:r>
            <a:r>
              <a:rPr lang="en-US" sz="2000" dirty="0"/>
              <a:t> de </a:t>
            </a:r>
            <a:r>
              <a:rPr lang="en-US" sz="2000" dirty="0" err="1"/>
              <a:t>instruire</a:t>
            </a:r>
            <a:r>
              <a:rPr lang="en-US" sz="2000" dirty="0"/>
              <a:t> </a:t>
            </a:r>
            <a:r>
              <a:rPr lang="en-US" sz="2000" dirty="0" err="1"/>
              <a:t>practică</a:t>
            </a:r>
            <a:r>
              <a:rPr lang="en-US" sz="2000" dirty="0"/>
              <a:t>, </a:t>
            </a:r>
            <a:r>
              <a:rPr lang="en-US" sz="2000" dirty="0" err="1"/>
              <a:t>urmărind</a:t>
            </a:r>
            <a:r>
              <a:rPr lang="en-US" sz="2000" dirty="0"/>
              <a:t> </a:t>
            </a:r>
            <a:r>
              <a:rPr lang="en-US" sz="2000" dirty="0" err="1"/>
              <a:t>și</a:t>
            </a:r>
            <a:r>
              <a:rPr lang="en-US" sz="2000" dirty="0"/>
              <a:t> </a:t>
            </a:r>
            <a:r>
              <a:rPr lang="en-US" sz="2000" dirty="0" err="1"/>
              <a:t>scopul</a:t>
            </a:r>
            <a:r>
              <a:rPr lang="en-US" sz="2000" dirty="0"/>
              <a:t> </a:t>
            </a:r>
            <a:r>
              <a:rPr lang="en-US" sz="2000" dirty="0" err="1"/>
              <a:t>acestor</a:t>
            </a:r>
            <a:r>
              <a:rPr lang="en-US" sz="2000" dirty="0"/>
              <a:t> </a:t>
            </a:r>
            <a:r>
              <a:rPr lang="en-US" sz="2000" dirty="0" err="1"/>
              <a:t>programe</a:t>
            </a:r>
            <a:r>
              <a:rPr lang="en-US" sz="2000" dirty="0"/>
              <a:t>. </a:t>
            </a:r>
            <a:endParaRPr lang="ro-RO" sz="2000" dirty="0"/>
          </a:p>
          <a:p>
            <a:pPr marL="0" marR="0" indent="0" algn="just">
              <a:lnSpc>
                <a:spcPct val="107000"/>
              </a:lnSpc>
              <a:spcBef>
                <a:spcPts val="0"/>
              </a:spcBef>
              <a:spcAft>
                <a:spcPts val="0"/>
              </a:spcAft>
              <a:buNone/>
            </a:pPr>
            <a:endParaRPr lang="ro-RO" sz="2000" dirty="0"/>
          </a:p>
          <a:p>
            <a:pPr marL="0" marR="0" indent="0" algn="just">
              <a:lnSpc>
                <a:spcPct val="107000"/>
              </a:lnSpc>
              <a:spcBef>
                <a:spcPts val="0"/>
              </a:spcBef>
              <a:spcAft>
                <a:spcPts val="0"/>
              </a:spcAft>
              <a:buNone/>
            </a:pPr>
            <a:r>
              <a:rPr lang="en-US" sz="2000" dirty="0"/>
              <a:t> La clasele din </a:t>
            </a:r>
            <a:r>
              <a:rPr lang="en-US" sz="2000" dirty="0" err="1"/>
              <a:t>învățământul</a:t>
            </a:r>
            <a:r>
              <a:rPr lang="en-US" sz="2000" dirty="0"/>
              <a:t> </a:t>
            </a:r>
            <a:r>
              <a:rPr lang="en-US" sz="2000" dirty="0" err="1"/>
              <a:t>postliceal</a:t>
            </a:r>
            <a:r>
              <a:rPr lang="en-US" sz="2000" dirty="0"/>
              <a:t>, </a:t>
            </a:r>
            <a:r>
              <a:rPr lang="en-US" sz="2000" dirty="0" err="1"/>
              <a:t>în</a:t>
            </a:r>
            <a:r>
              <a:rPr lang="en-US" sz="2000" dirty="0"/>
              <a:t> </a:t>
            </a:r>
            <a:r>
              <a:rPr lang="en-US" sz="2000" dirty="0" err="1"/>
              <a:t>perioadele</a:t>
            </a:r>
            <a:r>
              <a:rPr lang="en-US" sz="2000" dirty="0"/>
              <a:t> dedicate </a:t>
            </a:r>
            <a:r>
              <a:rPr lang="en-US" sz="2000" dirty="0" err="1"/>
              <a:t>programelor</a:t>
            </a:r>
            <a:r>
              <a:rPr lang="en-US" sz="2000" dirty="0"/>
              <a:t> „</a:t>
            </a:r>
            <a:r>
              <a:rPr lang="en-US" sz="2000" dirty="0" err="1"/>
              <a:t>Școala</a:t>
            </a:r>
            <a:r>
              <a:rPr lang="en-US" sz="2000" dirty="0"/>
              <a:t> </a:t>
            </a:r>
            <a:r>
              <a:rPr lang="en-US" sz="2000" dirty="0" err="1"/>
              <a:t>altfel</a:t>
            </a:r>
            <a:r>
              <a:rPr lang="en-US" sz="2000" dirty="0"/>
              <a:t>” </a:t>
            </a:r>
            <a:r>
              <a:rPr lang="en-US" sz="2000" dirty="0" err="1"/>
              <a:t>și</a:t>
            </a:r>
            <a:r>
              <a:rPr lang="en-US" sz="2000" dirty="0"/>
              <a:t> „</a:t>
            </a:r>
            <a:r>
              <a:rPr lang="en-US" sz="2000" dirty="0" err="1"/>
              <a:t>Săptămâna</a:t>
            </a:r>
            <a:r>
              <a:rPr lang="en-US" sz="2000" dirty="0"/>
              <a:t> </a:t>
            </a:r>
            <a:r>
              <a:rPr lang="en-US" sz="2000" dirty="0" err="1"/>
              <a:t>verde</a:t>
            </a:r>
            <a:r>
              <a:rPr lang="en-US" sz="2000" dirty="0"/>
              <a:t>” se </a:t>
            </a:r>
            <a:r>
              <a:rPr lang="en-US" sz="2000" dirty="0" err="1"/>
              <a:t>organizează</a:t>
            </a:r>
            <a:r>
              <a:rPr lang="en-US" sz="2000" dirty="0"/>
              <a:t> </a:t>
            </a:r>
            <a:r>
              <a:rPr lang="en-US" sz="2000" dirty="0" err="1"/>
              <a:t>activități</a:t>
            </a:r>
            <a:r>
              <a:rPr lang="en-US" sz="2000" dirty="0"/>
              <a:t> de </a:t>
            </a:r>
            <a:r>
              <a:rPr lang="en-US" sz="2000" dirty="0" err="1"/>
              <a:t>instruire</a:t>
            </a:r>
            <a:r>
              <a:rPr lang="en-US" sz="2000" dirty="0"/>
              <a:t> </a:t>
            </a:r>
            <a:r>
              <a:rPr lang="en-US" sz="2000" dirty="0" err="1" smtClean="0"/>
              <a:t>practic</a:t>
            </a:r>
            <a:r>
              <a:rPr lang="ro-RO" sz="2000" dirty="0" smtClean="0"/>
              <a:t>ă.</a:t>
            </a:r>
            <a:endParaRPr lang="en-US" sz="2000" dirty="0">
              <a:effectLst/>
              <a:ea typeface="Calibri" panose="020F0502020204030204" pitchFamily="34" charset="0"/>
              <a:cs typeface="Times New Roman" panose="02020603050405020304" pitchFamily="18" charset="0"/>
            </a:endParaRPr>
          </a:p>
          <a:p>
            <a:pPr marL="0" marR="0" indent="0" algn="just">
              <a:lnSpc>
                <a:spcPct val="107000"/>
              </a:lnSpc>
              <a:spcBef>
                <a:spcPts val="0"/>
              </a:spcBef>
              <a:spcAft>
                <a:spcPts val="0"/>
              </a:spcAft>
              <a:buNone/>
            </a:pPr>
            <a:r>
              <a:rPr lang="ro-RO" sz="2000" dirty="0">
                <a:effectLst/>
                <a:ea typeface="Calibri" panose="020F0502020204030204" pitchFamily="34" charset="0"/>
                <a:cs typeface="Times New Roman" panose="02020603050405020304" pitchFamily="18" charset="0"/>
              </a:rPr>
              <a:t> </a:t>
            </a:r>
            <a:r>
              <a:rPr lang="en-US" sz="2000" dirty="0">
                <a:effectLst/>
                <a:ea typeface="Calibri" panose="020F0502020204030204" pitchFamily="34" charset="0"/>
                <a:cs typeface="Times New Roman" panose="02020603050405020304" pitchFamily="18" charset="0"/>
              </a:rPr>
              <a:t/>
            </a:r>
            <a:br>
              <a:rPr lang="en-US" sz="2000" dirty="0">
                <a:effectLst/>
                <a:ea typeface="Calibri" panose="020F0502020204030204" pitchFamily="34" charset="0"/>
                <a:cs typeface="Times New Roman" panose="02020603050405020304" pitchFamily="18" charset="0"/>
              </a:rPr>
            </a:b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4" name="Picture Placeholder 5" descr="Photo of four cacti in pots">
            <a:extLst>
              <a:ext uri="{FF2B5EF4-FFF2-40B4-BE49-F238E27FC236}">
                <a16:creationId xmlns="" xmlns:a16="http://schemas.microsoft.com/office/drawing/2014/main" id="{53D43233-BA13-407E-9B2E-477DB651DBD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9558194" y="365125"/>
            <a:ext cx="1795606" cy="866110"/>
          </a:xfrm>
          <a:prstGeom prst="rect">
            <a:avLst/>
          </a:prstGeom>
        </p:spPr>
      </p:pic>
    </p:spTree>
    <p:extLst>
      <p:ext uri="{BB962C8B-B14F-4D97-AF65-F5344CB8AC3E}">
        <p14:creationId xmlns:p14="http://schemas.microsoft.com/office/powerpoint/2010/main" val="4164340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904875"/>
          </a:xfrm>
          <a:solidFill>
            <a:schemeClr val="accent2"/>
          </a:solidFill>
        </p:spPr>
        <p:txBody>
          <a:bodyPr/>
          <a:lstStyle/>
          <a:p>
            <a:r>
              <a:rPr lang="ro-RO" b="1" dirty="0">
                <a:solidFill>
                  <a:schemeClr val="tx1"/>
                </a:solidFill>
              </a:rPr>
              <a:t>AVIZE activități extrașcolare</a:t>
            </a:r>
          </a:p>
        </p:txBody>
      </p:sp>
      <p:sp>
        <p:nvSpPr>
          <p:cNvPr id="3" name="Content Placeholder 2"/>
          <p:cNvSpPr>
            <a:spLocks noGrp="1"/>
          </p:cNvSpPr>
          <p:nvPr>
            <p:ph sz="quarter" idx="4294967295"/>
          </p:nvPr>
        </p:nvSpPr>
        <p:spPr>
          <a:xfrm>
            <a:off x="913774" y="1690688"/>
            <a:ext cx="10363826" cy="4100511"/>
          </a:xfrm>
          <a:prstGeom prst="rect">
            <a:avLst/>
          </a:prstGeom>
        </p:spPr>
        <p:txBody>
          <a:bodyPr>
            <a:normAutofit/>
          </a:bodyPr>
          <a:lstStyle/>
          <a:p>
            <a:r>
              <a:rPr lang="ro-RO" b="1" dirty="0"/>
              <a:t>Asociația VOLENS – „</a:t>
            </a:r>
            <a:r>
              <a:rPr lang="ro-RO" b="1" dirty="0" smtClean="0"/>
              <a:t>Patrula </a:t>
            </a:r>
            <a:r>
              <a:rPr lang="ro-RO" b="1" dirty="0"/>
              <a:t>de reciclare”</a:t>
            </a:r>
          </a:p>
          <a:p>
            <a:r>
              <a:rPr lang="ro-RO" b="1" dirty="0"/>
              <a:t>Asociația Sărbătoarea Gustului – Bun pentru gust, bun pentru sănătate, bun pentru planetă!</a:t>
            </a:r>
          </a:p>
          <a:p>
            <a:r>
              <a:rPr lang="ro-RO" b="1" dirty="0"/>
              <a:t>TUNDER DATA SRL – platformă Campionii Reciclării</a:t>
            </a:r>
          </a:p>
          <a:p>
            <a:r>
              <a:rPr lang="ro-RO" b="1" dirty="0"/>
              <a:t>P</a:t>
            </a:r>
            <a:r>
              <a:rPr lang="en-US" b="1" dirty="0" err="1"/>
              <a:t>rogramul</a:t>
            </a:r>
            <a:r>
              <a:rPr lang="en-US" b="1" dirty="0"/>
              <a:t> Always</a:t>
            </a:r>
            <a:r>
              <a:rPr lang="en-US" dirty="0"/>
              <a:t> de </a:t>
            </a:r>
            <a:r>
              <a:rPr lang="en-US" dirty="0" err="1"/>
              <a:t>informare</a:t>
            </a:r>
            <a:r>
              <a:rPr lang="en-US" dirty="0"/>
              <a:t> a </a:t>
            </a:r>
            <a:r>
              <a:rPr lang="en-US" dirty="0" err="1"/>
              <a:t>tinerelor</a:t>
            </a:r>
            <a:r>
              <a:rPr lang="ro-RO" dirty="0"/>
              <a:t>/tinerilor</a:t>
            </a:r>
            <a:r>
              <a:rPr lang="en-US" dirty="0"/>
              <a:t> </a:t>
            </a:r>
            <a:r>
              <a:rPr lang="en-US" dirty="0" err="1"/>
              <a:t>aflate</a:t>
            </a:r>
            <a:r>
              <a:rPr lang="ro-RO" dirty="0"/>
              <a:t>/ți</a:t>
            </a:r>
            <a:r>
              <a:rPr lang="en-US" dirty="0"/>
              <a:t> la v</a:t>
            </a:r>
            <a:r>
              <a:rPr lang="ro-RO" dirty="0"/>
              <a:t>â</a:t>
            </a:r>
            <a:r>
              <a:rPr lang="en-US" dirty="0" err="1"/>
              <a:t>rsta</a:t>
            </a:r>
            <a:r>
              <a:rPr lang="en-US" dirty="0"/>
              <a:t> </a:t>
            </a:r>
            <a:r>
              <a:rPr lang="en-US" dirty="0" err="1"/>
              <a:t>pubert</a:t>
            </a:r>
            <a:r>
              <a:rPr lang="ro-RO" dirty="0" err="1"/>
              <a:t>ăț</a:t>
            </a:r>
            <a:r>
              <a:rPr lang="en-US" dirty="0"/>
              <a:t>ii</a:t>
            </a:r>
            <a:r>
              <a:rPr lang="ro-RO" dirty="0"/>
              <a:t> - </a:t>
            </a:r>
            <a:r>
              <a:rPr lang="en-US" dirty="0"/>
              <a:t>(P&amp;G)</a:t>
            </a:r>
            <a:endParaRPr lang="ro-RO" dirty="0"/>
          </a:p>
          <a:p>
            <a:r>
              <a:rPr lang="ro-RO" b="1" dirty="0"/>
              <a:t>RLG REBAT </a:t>
            </a:r>
            <a:r>
              <a:rPr lang="ro-RO" i="1" dirty="0"/>
              <a:t>– </a:t>
            </a:r>
            <a:r>
              <a:rPr lang="ro-RO" dirty="0"/>
              <a:t>Olimpiada Deșeurilor</a:t>
            </a:r>
          </a:p>
          <a:p>
            <a:r>
              <a:rPr lang="ro-RO" dirty="0" err="1"/>
              <a:t>Domestos</a:t>
            </a:r>
            <a:r>
              <a:rPr lang="ro-RO" dirty="0"/>
              <a:t> – posibil să continue</a:t>
            </a:r>
            <a:endParaRPr lang="en-US" dirty="0"/>
          </a:p>
          <a:p>
            <a:r>
              <a:rPr lang="en-US" dirty="0"/>
              <a:t>Unilever- </a:t>
            </a:r>
            <a:r>
              <a:rPr lang="ro-RO" dirty="0"/>
              <a:t>program educațional </a:t>
            </a:r>
            <a:r>
              <a:rPr lang="ro-RO" dirty="0" smtClean="0"/>
              <a:t>„</a:t>
            </a:r>
            <a:r>
              <a:rPr lang="ro-RO" i="1" dirty="0" smtClean="0"/>
              <a:t>Ai </a:t>
            </a:r>
            <a:r>
              <a:rPr lang="ro-RO" i="1" dirty="0"/>
              <a:t>încredere în tine</a:t>
            </a:r>
            <a:r>
              <a:rPr lang="ro-RO" dirty="0" smtClean="0"/>
              <a:t>” - </a:t>
            </a:r>
            <a:r>
              <a:rPr lang="ro-RO" dirty="0"/>
              <a:t>posibil să continue</a:t>
            </a:r>
          </a:p>
          <a:p>
            <a:endParaRPr lang="ro-RO" dirty="0"/>
          </a:p>
        </p:txBody>
      </p:sp>
    </p:spTree>
    <p:extLst>
      <p:ext uri="{BB962C8B-B14F-4D97-AF65-F5344CB8AC3E}">
        <p14:creationId xmlns:p14="http://schemas.microsoft.com/office/powerpoint/2010/main" val="27226034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031875"/>
          </a:xfrm>
          <a:solidFill>
            <a:schemeClr val="accent2"/>
          </a:solidFill>
        </p:spPr>
        <p:txBody>
          <a:bodyPr/>
          <a:lstStyle/>
          <a:p>
            <a:r>
              <a:rPr lang="ro-RO" b="1" dirty="0">
                <a:solidFill>
                  <a:schemeClr val="tx1"/>
                </a:solidFill>
              </a:rPr>
              <a:t>RAPORTĂRI ANUALE – în drive</a:t>
            </a:r>
          </a:p>
        </p:txBody>
      </p:sp>
      <p:sp>
        <p:nvSpPr>
          <p:cNvPr id="3" name="Content Placeholder 2"/>
          <p:cNvSpPr>
            <a:spLocks noGrp="1"/>
          </p:cNvSpPr>
          <p:nvPr>
            <p:ph sz="quarter" idx="4294967295"/>
          </p:nvPr>
        </p:nvSpPr>
        <p:spPr>
          <a:xfrm>
            <a:off x="414867" y="2367092"/>
            <a:ext cx="10862733" cy="3424107"/>
          </a:xfrm>
          <a:prstGeom prst="rect">
            <a:avLst/>
          </a:prstGeom>
        </p:spPr>
        <p:txBody>
          <a:bodyPr>
            <a:normAutofit fontScale="92500" lnSpcReduction="20000"/>
          </a:bodyPr>
          <a:lstStyle/>
          <a:p>
            <a:pPr marL="361950" lvl="1" indent="31750">
              <a:buNone/>
              <a:tabLst>
                <a:tab pos="361950" algn="l"/>
              </a:tabLst>
              <a:defRPr/>
            </a:pPr>
            <a:r>
              <a:rPr lang="ro-RO" sz="3200" dirty="0"/>
              <a:t>1. Privind activitățile de prevenire a consumului de droguri </a:t>
            </a:r>
          </a:p>
          <a:p>
            <a:pPr marL="361950" lvl="1" indent="31750">
              <a:buNone/>
              <a:tabLst>
                <a:tab pos="361950" algn="l"/>
              </a:tabLst>
              <a:defRPr/>
            </a:pPr>
            <a:r>
              <a:rPr lang="ro-RO" sz="3200" dirty="0"/>
              <a:t>2. Privind activitățile de prevenire a traficului de persoane</a:t>
            </a:r>
          </a:p>
          <a:p>
            <a:pPr marL="361950" lvl="1" indent="31750">
              <a:buNone/>
              <a:tabLst>
                <a:tab pos="361950" algn="l"/>
              </a:tabLst>
              <a:defRPr/>
            </a:pPr>
            <a:r>
              <a:rPr lang="ro-RO" sz="3200" dirty="0"/>
              <a:t>3. Privind măsurile de sprijin acordate copiilor cu părinți plecați la muncă în străinătate</a:t>
            </a:r>
          </a:p>
          <a:p>
            <a:pPr marL="361950" lvl="1" indent="31750">
              <a:buNone/>
              <a:tabLst>
                <a:tab pos="361950" algn="l"/>
              </a:tabLst>
              <a:defRPr/>
            </a:pPr>
            <a:r>
              <a:rPr lang="ro-RO" sz="3200" dirty="0"/>
              <a:t>4. Privind planificarea exercițiilor de simulare a situațiilor de urgență</a:t>
            </a:r>
          </a:p>
          <a:p>
            <a:pPr marL="361950" lvl="1" indent="31750">
              <a:buNone/>
              <a:tabLst>
                <a:tab pos="361950" algn="l"/>
              </a:tabLst>
              <a:defRPr/>
            </a:pPr>
            <a:r>
              <a:rPr lang="ro-RO" sz="3200" dirty="0"/>
              <a:t>5. Statistică </a:t>
            </a:r>
            <a:r>
              <a:rPr lang="ro-RO" sz="3200" dirty="0" smtClean="0"/>
              <a:t>violență</a:t>
            </a:r>
            <a:endParaRPr lang="ro-RO" sz="3200" dirty="0"/>
          </a:p>
        </p:txBody>
      </p:sp>
    </p:spTree>
    <p:extLst>
      <p:ext uri="{BB962C8B-B14F-4D97-AF65-F5344CB8AC3E}">
        <p14:creationId xmlns:p14="http://schemas.microsoft.com/office/powerpoint/2010/main" val="4129427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0267" y="160867"/>
            <a:ext cx="10913533" cy="1143000"/>
          </a:xfrm>
          <a:solidFill>
            <a:schemeClr val="accent2"/>
          </a:solidFill>
        </p:spPr>
        <p:txBody>
          <a:bodyPr>
            <a:noAutofit/>
          </a:bodyPr>
          <a:lstStyle/>
          <a:p>
            <a:pPr algn="ctr"/>
            <a:r>
              <a:rPr lang="ro-RO" sz="2800" b="1" dirty="0">
                <a:solidFill>
                  <a:srgbClr val="002060"/>
                </a:solidFill>
              </a:rPr>
              <a:t>Documente ale directorilor de palate și </a:t>
            </a:r>
            <a:r>
              <a:rPr lang="ro-RO" sz="2800" b="1" dirty="0" smtClean="0">
                <a:solidFill>
                  <a:srgbClr val="002060"/>
                </a:solidFill>
              </a:rPr>
              <a:t>cluburi </a:t>
            </a:r>
            <a:r>
              <a:rPr lang="ro-RO" sz="2800" b="1" dirty="0">
                <a:solidFill>
                  <a:srgbClr val="002060"/>
                </a:solidFill>
              </a:rPr>
              <a:t>ale elevilor</a:t>
            </a:r>
            <a:br>
              <a:rPr lang="ro-RO" sz="2800" b="1" dirty="0">
                <a:solidFill>
                  <a:srgbClr val="002060"/>
                </a:solidFill>
              </a:rPr>
            </a:br>
            <a:r>
              <a:rPr lang="ro-RO" sz="2800" b="1" dirty="0">
                <a:solidFill>
                  <a:srgbClr val="002060"/>
                </a:solidFill>
              </a:rPr>
              <a:t> (monitorizate de inspectorul educativ)</a:t>
            </a:r>
            <a:br>
              <a:rPr lang="ro-RO" sz="2800" b="1" dirty="0">
                <a:solidFill>
                  <a:srgbClr val="002060"/>
                </a:solidFill>
              </a:rPr>
            </a:br>
            <a:endParaRPr lang="ro-RO" sz="2800" dirty="0"/>
          </a:p>
        </p:txBody>
      </p:sp>
      <p:sp>
        <p:nvSpPr>
          <p:cNvPr id="3" name="Content Placeholder 2"/>
          <p:cNvSpPr>
            <a:spLocks noGrp="1"/>
          </p:cNvSpPr>
          <p:nvPr>
            <p:ph idx="1"/>
          </p:nvPr>
        </p:nvSpPr>
        <p:spPr>
          <a:xfrm>
            <a:off x="838200" y="1397000"/>
            <a:ext cx="10515600" cy="4779963"/>
          </a:xfrm>
        </p:spPr>
        <p:txBody>
          <a:bodyPr>
            <a:normAutofit fontScale="55000" lnSpcReduction="20000"/>
          </a:bodyPr>
          <a:lstStyle/>
          <a:p>
            <a:pPr marL="265176" indent="-265176">
              <a:lnSpc>
                <a:spcPct val="80000"/>
              </a:lnSpc>
              <a:buNone/>
              <a:defRPr/>
            </a:pPr>
            <a:endParaRPr lang="ro-RO" dirty="0"/>
          </a:p>
          <a:p>
            <a:pPr marL="265176" indent="-265176">
              <a:lnSpc>
                <a:spcPct val="80000"/>
              </a:lnSpc>
              <a:buFont typeface="Wingdings 2"/>
              <a:buChar char=""/>
              <a:defRPr/>
            </a:pPr>
            <a:r>
              <a:rPr lang="ro-RO" sz="3400" dirty="0"/>
              <a:t>Proiectul de dezvoltare al PC/CC (</a:t>
            </a:r>
            <a:r>
              <a:rPr lang="ro-RO" sz="3400" dirty="0" smtClean="0"/>
              <a:t>procese </a:t>
            </a:r>
            <a:r>
              <a:rPr lang="ro-RO" sz="3400" dirty="0"/>
              <a:t>verbale  CP </a:t>
            </a:r>
            <a:r>
              <a:rPr lang="ro-RO" sz="3400" dirty="0" err="1"/>
              <a:t>şi</a:t>
            </a:r>
            <a:r>
              <a:rPr lang="ro-RO" sz="3400" dirty="0"/>
              <a:t> avizat în CA)</a:t>
            </a:r>
          </a:p>
          <a:p>
            <a:pPr marL="265176" indent="-265176">
              <a:lnSpc>
                <a:spcPct val="80000"/>
              </a:lnSpc>
              <a:buFont typeface="Wingdings 2"/>
              <a:buChar char=""/>
              <a:defRPr/>
            </a:pPr>
            <a:r>
              <a:rPr lang="ro-RO" sz="3400" dirty="0"/>
              <a:t>Curriculum </a:t>
            </a:r>
            <a:r>
              <a:rPr lang="ro-RO" sz="3400" dirty="0" err="1"/>
              <a:t>şcolar</a:t>
            </a:r>
            <a:r>
              <a:rPr lang="ro-RO" sz="3400" dirty="0"/>
              <a:t>/planificări avizate</a:t>
            </a:r>
          </a:p>
          <a:p>
            <a:pPr marL="265176" indent="-265176">
              <a:lnSpc>
                <a:spcPct val="80000"/>
              </a:lnSpc>
              <a:buFont typeface="Wingdings 2"/>
              <a:buChar char=""/>
              <a:defRPr/>
            </a:pPr>
            <a:r>
              <a:rPr lang="ro-RO" sz="3400" dirty="0"/>
              <a:t>Oferta curriculară</a:t>
            </a:r>
          </a:p>
          <a:p>
            <a:pPr marL="265176" indent="-265176">
              <a:lnSpc>
                <a:spcPct val="80000"/>
              </a:lnSpc>
              <a:buFont typeface="Wingdings 2"/>
              <a:buChar char=""/>
              <a:defRPr/>
            </a:pPr>
            <a:r>
              <a:rPr lang="ro-RO" sz="3400" dirty="0"/>
              <a:t>Orar/condică de </a:t>
            </a:r>
            <a:r>
              <a:rPr lang="ro-RO" sz="3400" dirty="0" err="1"/>
              <a:t>prezenţă</a:t>
            </a:r>
            <a:endParaRPr lang="ro-RO" sz="3400" dirty="0"/>
          </a:p>
          <a:p>
            <a:pPr marL="265176" indent="-265176">
              <a:lnSpc>
                <a:spcPct val="80000"/>
              </a:lnSpc>
              <a:buFont typeface="Wingdings 2"/>
              <a:buChar char=""/>
              <a:defRPr/>
            </a:pPr>
            <a:r>
              <a:rPr lang="ro-RO" sz="3400" dirty="0"/>
              <a:t>Comisii cu caracter permanent </a:t>
            </a:r>
            <a:r>
              <a:rPr lang="ro-RO" sz="3400" dirty="0" err="1"/>
              <a:t>şi</a:t>
            </a:r>
            <a:r>
              <a:rPr lang="ro-RO" sz="3400" dirty="0"/>
              <a:t> temporar/decizii</a:t>
            </a:r>
          </a:p>
          <a:p>
            <a:pPr marL="265176" indent="-265176">
              <a:lnSpc>
                <a:spcPct val="80000"/>
              </a:lnSpc>
              <a:buFont typeface="Wingdings 2"/>
              <a:buChar char=""/>
              <a:defRPr/>
            </a:pPr>
            <a:r>
              <a:rPr lang="ro-RO" sz="3400" dirty="0"/>
              <a:t>Consiliul profesoral / consiliul de </a:t>
            </a:r>
            <a:r>
              <a:rPr lang="ro-RO" sz="3400" dirty="0" err="1"/>
              <a:t>administraţie</a:t>
            </a:r>
            <a:endParaRPr lang="ro-RO" sz="3400" dirty="0"/>
          </a:p>
          <a:p>
            <a:pPr marL="265176" indent="-265176">
              <a:lnSpc>
                <a:spcPct val="80000"/>
              </a:lnSpc>
              <a:buFont typeface="Wingdings 2"/>
              <a:buChar char=""/>
              <a:defRPr/>
            </a:pPr>
            <a:r>
              <a:rPr lang="ro-RO" sz="3400" dirty="0"/>
              <a:t>Programul </a:t>
            </a:r>
            <a:r>
              <a:rPr lang="ro-RO" sz="3400" dirty="0" err="1"/>
              <a:t>activităţii</a:t>
            </a:r>
            <a:r>
              <a:rPr lang="ro-RO" sz="3400" dirty="0"/>
              <a:t> educative </a:t>
            </a:r>
            <a:r>
              <a:rPr lang="ro-RO" sz="3400" dirty="0" err="1"/>
              <a:t>extraşcolare</a:t>
            </a:r>
            <a:endParaRPr lang="ro-RO" sz="3400" dirty="0"/>
          </a:p>
          <a:p>
            <a:pPr marL="265176" indent="-265176">
              <a:lnSpc>
                <a:spcPct val="80000"/>
              </a:lnSpc>
              <a:buFont typeface="Wingdings 2"/>
              <a:buChar char=""/>
              <a:defRPr/>
            </a:pPr>
            <a:r>
              <a:rPr lang="ro-RO" sz="3400" dirty="0"/>
              <a:t>Rezultate cadre </a:t>
            </a:r>
            <a:r>
              <a:rPr lang="ro-RO" sz="3400" dirty="0" err="1"/>
              <a:t>diactice</a:t>
            </a:r>
            <a:r>
              <a:rPr lang="ro-RO" sz="3400" dirty="0"/>
              <a:t>/ elevi</a:t>
            </a:r>
          </a:p>
          <a:p>
            <a:pPr marL="265176" indent="-265176">
              <a:lnSpc>
                <a:spcPct val="80000"/>
              </a:lnSpc>
              <a:buFont typeface="Wingdings 2"/>
              <a:buChar char=""/>
              <a:defRPr/>
            </a:pPr>
            <a:r>
              <a:rPr lang="ro-RO" sz="3400" dirty="0"/>
              <a:t>Încadrări / formare / perfecționare cadre didactice</a:t>
            </a:r>
          </a:p>
          <a:p>
            <a:pPr marL="265176" indent="-265176">
              <a:lnSpc>
                <a:spcPct val="80000"/>
              </a:lnSpc>
              <a:buFont typeface="Wingdings 2"/>
              <a:buChar char=""/>
              <a:defRPr/>
            </a:pPr>
            <a:r>
              <a:rPr lang="ro-RO" sz="3400" dirty="0"/>
              <a:t>Dotări/bază materială</a:t>
            </a:r>
          </a:p>
          <a:p>
            <a:pPr marL="265176" indent="-265176">
              <a:lnSpc>
                <a:spcPct val="80000"/>
              </a:lnSpc>
              <a:buFont typeface="Wingdings 2"/>
              <a:buChar char=""/>
              <a:defRPr/>
            </a:pPr>
            <a:r>
              <a:rPr lang="ro-RO" sz="3400" dirty="0"/>
              <a:t>Regulament de ordine interioară</a:t>
            </a:r>
          </a:p>
          <a:p>
            <a:pPr marL="265176" indent="-265176">
              <a:lnSpc>
                <a:spcPct val="80000"/>
              </a:lnSpc>
              <a:buFont typeface="Wingdings 2"/>
              <a:buChar char=""/>
              <a:defRPr/>
            </a:pPr>
            <a:r>
              <a:rPr lang="ro-RO" sz="3400" dirty="0"/>
              <a:t>Registrul de </a:t>
            </a:r>
            <a:r>
              <a:rPr lang="ro-RO" sz="3400" dirty="0" err="1"/>
              <a:t>evidenţă</a:t>
            </a:r>
            <a:r>
              <a:rPr lang="ro-RO" sz="3400" dirty="0"/>
              <a:t> a deciziilor</a:t>
            </a:r>
          </a:p>
          <a:p>
            <a:pPr marL="265176" indent="-265176">
              <a:lnSpc>
                <a:spcPct val="80000"/>
              </a:lnSpc>
              <a:buFont typeface="Wingdings 2"/>
              <a:buChar char=""/>
              <a:defRPr/>
            </a:pPr>
            <a:r>
              <a:rPr lang="ro-RO" sz="3400" dirty="0"/>
              <a:t>Controlul, îndrumarea </a:t>
            </a:r>
            <a:r>
              <a:rPr lang="ro-RO" sz="3400" dirty="0" err="1"/>
              <a:t>şi</a:t>
            </a:r>
            <a:r>
              <a:rPr lang="ro-RO" sz="3400" dirty="0"/>
              <a:t> evaluarea activității personalului didactic și administrativ</a:t>
            </a:r>
          </a:p>
          <a:p>
            <a:pPr marL="265176" indent="-265176">
              <a:lnSpc>
                <a:spcPct val="80000"/>
              </a:lnSpc>
              <a:buFont typeface="Wingdings 2"/>
              <a:buChar char=""/>
              <a:defRPr/>
            </a:pPr>
            <a:r>
              <a:rPr lang="ro-RO" sz="3400" dirty="0"/>
              <a:t>Evidența înscrierii la cercuri</a:t>
            </a:r>
          </a:p>
          <a:p>
            <a:pPr marL="265176" indent="-265176">
              <a:lnSpc>
                <a:spcPct val="80000"/>
              </a:lnSpc>
              <a:buFont typeface="Wingdings 2"/>
              <a:buChar char=""/>
              <a:defRPr/>
            </a:pPr>
            <a:r>
              <a:rPr lang="ro-RO" sz="3400" dirty="0"/>
              <a:t>Consiliul elevilor/cerc </a:t>
            </a:r>
            <a:r>
              <a:rPr lang="ro-RO" sz="3400" dirty="0" err="1"/>
              <a:t>şi</a:t>
            </a:r>
            <a:r>
              <a:rPr lang="ro-RO" sz="3400" dirty="0"/>
              <a:t> comitetul de părinți etc.</a:t>
            </a:r>
          </a:p>
          <a:p>
            <a:endParaRPr lang="ro-RO" dirty="0"/>
          </a:p>
        </p:txBody>
      </p:sp>
    </p:spTree>
    <p:extLst>
      <p:ext uri="{BB962C8B-B14F-4D97-AF65-F5344CB8AC3E}">
        <p14:creationId xmlns:p14="http://schemas.microsoft.com/office/powerpoint/2010/main" val="10227279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lose up of a piece of paper with a pencil laying on top">
            <a:extLst>
              <a:ext uri="{FF2B5EF4-FFF2-40B4-BE49-F238E27FC236}">
                <a16:creationId xmlns="" xmlns:a16="http://schemas.microsoft.com/office/drawing/2014/main" id="{65810330-F0B5-43C9-BC34-094FFB5C052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0" y="-84666"/>
            <a:ext cx="12191980" cy="6858000"/>
          </a:xfrm>
          <a:prstGeom prst="rect">
            <a:avLst/>
          </a:prstGeom>
        </p:spPr>
      </p:pic>
      <p:sp>
        <p:nvSpPr>
          <p:cNvPr id="2" name="Title 1">
            <a:extLst>
              <a:ext uri="{FF2B5EF4-FFF2-40B4-BE49-F238E27FC236}">
                <a16:creationId xmlns="" xmlns:a16="http://schemas.microsoft.com/office/drawing/2014/main" id="{9AB2EA78-AEB3-469B-9025-3B17201A457B}"/>
              </a:ext>
            </a:extLst>
          </p:cNvPr>
          <p:cNvSpPr>
            <a:spLocks noGrp="1"/>
          </p:cNvSpPr>
          <p:nvPr>
            <p:ph type="ctrTitle"/>
          </p:nvPr>
        </p:nvSpPr>
        <p:spPr>
          <a:xfrm>
            <a:off x="5952067" y="703404"/>
            <a:ext cx="5381323" cy="2514600"/>
          </a:xfrm>
        </p:spPr>
        <p:txBody>
          <a:bodyPr anchor="b">
            <a:normAutofit/>
          </a:bodyPr>
          <a:lstStyle/>
          <a:p>
            <a:r>
              <a:rPr lang="ro-RO" sz="4400" b="1" dirty="0">
                <a:solidFill>
                  <a:schemeClr val="tx1"/>
                </a:solidFill>
              </a:rPr>
              <a:t>SUCCES ȘI BUCURII ÎN NOUL AN ȘCOLAR </a:t>
            </a:r>
            <a:r>
              <a:rPr lang="ro-RO" sz="4400" b="1" dirty="0" smtClean="0">
                <a:solidFill>
                  <a:schemeClr val="tx1"/>
                </a:solidFill>
              </a:rPr>
              <a:t>2024-2025</a:t>
            </a:r>
            <a:r>
              <a:rPr lang="ro-RO" sz="4400" dirty="0" smtClean="0">
                <a:solidFill>
                  <a:schemeClr val="tx1"/>
                </a:solidFill>
              </a:rPr>
              <a:t>!</a:t>
            </a:r>
            <a:endParaRPr lang="en-US" sz="4400" dirty="0">
              <a:solidFill>
                <a:schemeClr val="tx1"/>
              </a:solidFill>
            </a:endParaRPr>
          </a:p>
        </p:txBody>
      </p:sp>
    </p:spTree>
    <p:extLst>
      <p:ext uri="{BB962C8B-B14F-4D97-AF65-F5344CB8AC3E}">
        <p14:creationId xmlns:p14="http://schemas.microsoft.com/office/powerpoint/2010/main" val="33713918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DEBAD9E-9DC0-4934-A51E-2AAF393C85DC}"/>
              </a:ext>
            </a:extLst>
          </p:cNvPr>
          <p:cNvSpPr>
            <a:spLocks noGrp="1"/>
          </p:cNvSpPr>
          <p:nvPr>
            <p:ph type="title"/>
          </p:nvPr>
        </p:nvSpPr>
        <p:spPr>
          <a:xfrm>
            <a:off x="838200" y="365126"/>
            <a:ext cx="10515600" cy="1167342"/>
          </a:xfrm>
        </p:spPr>
        <p:txBody>
          <a:bodyPr>
            <a:normAutofit/>
          </a:bodyPr>
          <a:lstStyle/>
          <a:p>
            <a:pPr algn="ctr"/>
            <a:r>
              <a:rPr lang="en-US" sz="3200" b="1" dirty="0" err="1">
                <a:solidFill>
                  <a:schemeClr val="tx1"/>
                </a:solidFill>
              </a:rPr>
              <a:t>Examene</a:t>
            </a:r>
            <a:r>
              <a:rPr lang="en-US" sz="3200" b="1" dirty="0">
                <a:solidFill>
                  <a:schemeClr val="tx1"/>
                </a:solidFill>
              </a:rPr>
              <a:t> </a:t>
            </a:r>
            <a:r>
              <a:rPr lang="en-US" sz="3200" b="1" dirty="0" err="1">
                <a:solidFill>
                  <a:schemeClr val="tx1"/>
                </a:solidFill>
              </a:rPr>
              <a:t>na</a:t>
            </a:r>
            <a:r>
              <a:rPr lang="ro-RO" sz="3200" b="1" dirty="0" err="1">
                <a:solidFill>
                  <a:schemeClr val="tx1"/>
                </a:solidFill>
              </a:rPr>
              <a:t>ționale</a:t>
            </a:r>
            <a:r>
              <a:rPr lang="en-US" sz="3200" b="1" dirty="0">
                <a:solidFill>
                  <a:schemeClr val="tx1"/>
                </a:solidFill>
              </a:rPr>
              <a:t> 202</a:t>
            </a:r>
            <a:r>
              <a:rPr lang="ro-RO" sz="3200" b="1" dirty="0">
                <a:solidFill>
                  <a:schemeClr val="tx1"/>
                </a:solidFill>
              </a:rPr>
              <a:t>4</a:t>
            </a:r>
            <a:r>
              <a:rPr lang="en-US" sz="3200" b="1" dirty="0">
                <a:solidFill>
                  <a:schemeClr val="tx1"/>
                </a:solidFill>
              </a:rPr>
              <a:t>-202</a:t>
            </a:r>
            <a:r>
              <a:rPr lang="ro-RO" sz="3200" b="1" dirty="0">
                <a:solidFill>
                  <a:schemeClr val="tx1"/>
                </a:solidFill>
              </a:rPr>
              <a:t>5</a:t>
            </a:r>
            <a:br>
              <a:rPr lang="ro-RO" sz="3200" b="1" dirty="0">
                <a:solidFill>
                  <a:schemeClr val="tx1"/>
                </a:solidFill>
              </a:rPr>
            </a:br>
            <a:endParaRPr lang="en-US" sz="3200" b="1" dirty="0">
              <a:solidFill>
                <a:schemeClr val="tx1"/>
              </a:solidFill>
            </a:endParaRPr>
          </a:p>
        </p:txBody>
      </p:sp>
      <p:sp>
        <p:nvSpPr>
          <p:cNvPr id="3" name="Content Placeholder 2">
            <a:extLst>
              <a:ext uri="{FF2B5EF4-FFF2-40B4-BE49-F238E27FC236}">
                <a16:creationId xmlns="" xmlns:a16="http://schemas.microsoft.com/office/drawing/2014/main" id="{90FE4FD5-AAFD-4A6E-BBA3-04166566F642}"/>
              </a:ext>
            </a:extLst>
          </p:cNvPr>
          <p:cNvSpPr>
            <a:spLocks noGrp="1"/>
          </p:cNvSpPr>
          <p:nvPr>
            <p:ph idx="1"/>
          </p:nvPr>
        </p:nvSpPr>
        <p:spPr>
          <a:xfrm>
            <a:off x="838200" y="1109133"/>
            <a:ext cx="10515600" cy="5067830"/>
          </a:xfrm>
          <a:solidFill>
            <a:schemeClr val="accent4">
              <a:lumMod val="20000"/>
              <a:lumOff val="80000"/>
            </a:schemeClr>
          </a:solidFill>
        </p:spPr>
        <p:txBody>
          <a:bodyPr>
            <a:normAutofit fontScale="70000" lnSpcReduction="20000"/>
          </a:bodyPr>
          <a:lstStyle/>
          <a:p>
            <a:pPr marL="0" indent="0" algn="ctr">
              <a:buNone/>
            </a:pPr>
            <a:endParaRPr lang="ro-RO" b="1" dirty="0"/>
          </a:p>
          <a:p>
            <a:pPr marL="0" indent="0" algn="l" rtl="0" latinLnBrk="0">
              <a:spcBef>
                <a:spcPts val="1000"/>
              </a:spcBef>
              <a:spcAft>
                <a:spcPts val="0"/>
              </a:spcAft>
            </a:pPr>
            <a:r>
              <a:rPr lang="ro-RO" sz="1900" b="0" i="0" dirty="0">
                <a:solidFill>
                  <a:srgbClr val="222222"/>
                </a:solidFill>
                <a:effectLst/>
              </a:rPr>
              <a:t> </a:t>
            </a:r>
            <a:r>
              <a:rPr lang="ro-RO" sz="2300" b="0" i="0" dirty="0">
                <a:solidFill>
                  <a:srgbClr val="222222"/>
                </a:solidFill>
                <a:effectLst/>
              </a:rPr>
              <a:t>O</a:t>
            </a:r>
            <a:r>
              <a:rPr lang="en-US" sz="2300" b="0" i="0" dirty="0" err="1">
                <a:solidFill>
                  <a:srgbClr val="222222"/>
                </a:solidFill>
                <a:effectLst/>
              </a:rPr>
              <a:t>rganizarea</a:t>
            </a:r>
            <a:r>
              <a:rPr lang="en-US" sz="2300" b="0" i="0" dirty="0">
                <a:solidFill>
                  <a:srgbClr val="222222"/>
                </a:solidFill>
                <a:effectLst/>
              </a:rPr>
              <a:t> </a:t>
            </a:r>
            <a:r>
              <a:rPr lang="en-US" sz="2300" b="0" i="0" dirty="0" err="1">
                <a:solidFill>
                  <a:srgbClr val="222222"/>
                </a:solidFill>
                <a:effectLst/>
              </a:rPr>
              <a:t>și</a:t>
            </a:r>
            <a:r>
              <a:rPr lang="en-US" sz="2300" b="0" i="0" dirty="0">
                <a:solidFill>
                  <a:srgbClr val="222222"/>
                </a:solidFill>
                <a:effectLst/>
              </a:rPr>
              <a:t> </a:t>
            </a:r>
            <a:r>
              <a:rPr lang="en-US" sz="2300" b="0" i="0" dirty="0" err="1">
                <a:solidFill>
                  <a:srgbClr val="222222"/>
                </a:solidFill>
                <a:effectLst/>
              </a:rPr>
              <a:t>desfășurarea</a:t>
            </a:r>
            <a:r>
              <a:rPr lang="en-US" sz="2300" b="0" i="0" dirty="0">
                <a:solidFill>
                  <a:srgbClr val="222222"/>
                </a:solidFill>
                <a:effectLst/>
              </a:rPr>
              <a:t> </a:t>
            </a:r>
            <a:r>
              <a:rPr lang="en-US" sz="2300" b="0" i="0" dirty="0" err="1">
                <a:solidFill>
                  <a:srgbClr val="222222"/>
                </a:solidFill>
                <a:effectLst/>
              </a:rPr>
              <a:t>examenului</a:t>
            </a:r>
            <a:r>
              <a:rPr lang="en-US" sz="2300" b="0" i="0" dirty="0">
                <a:solidFill>
                  <a:srgbClr val="222222"/>
                </a:solidFill>
                <a:effectLst/>
              </a:rPr>
              <a:t> </a:t>
            </a:r>
            <a:r>
              <a:rPr lang="en-US" sz="2300" b="0" i="0" dirty="0" err="1">
                <a:solidFill>
                  <a:srgbClr val="222222"/>
                </a:solidFill>
                <a:effectLst/>
              </a:rPr>
              <a:t>național</a:t>
            </a:r>
            <a:r>
              <a:rPr lang="en-US" sz="2300" b="0" i="0" dirty="0">
                <a:solidFill>
                  <a:srgbClr val="222222"/>
                </a:solidFill>
                <a:effectLst/>
              </a:rPr>
              <a:t> de </a:t>
            </a:r>
            <a:r>
              <a:rPr lang="en-US" sz="2300" b="0" i="0" dirty="0" err="1">
                <a:solidFill>
                  <a:srgbClr val="222222"/>
                </a:solidFill>
                <a:effectLst/>
              </a:rPr>
              <a:t>bacalaureat</a:t>
            </a:r>
            <a:r>
              <a:rPr lang="ro-RO" sz="2300" b="0" i="0" dirty="0">
                <a:solidFill>
                  <a:srgbClr val="222222"/>
                </a:solidFill>
                <a:effectLst/>
              </a:rPr>
              <a:t> - 2025</a:t>
            </a:r>
            <a:endParaRPr lang="en-US" sz="2300" b="0" i="0" dirty="0">
              <a:solidFill>
                <a:srgbClr val="222222"/>
              </a:solidFill>
              <a:effectLst/>
            </a:endParaRPr>
          </a:p>
          <a:p>
            <a:pPr marL="0" indent="0" algn="l" rtl="0" latinLnBrk="0">
              <a:spcBef>
                <a:spcPts val="1000"/>
              </a:spcBef>
              <a:spcAft>
                <a:spcPts val="0"/>
              </a:spcAft>
            </a:pPr>
            <a:r>
              <a:rPr lang="ro-RO" sz="2300" b="0" i="0" dirty="0">
                <a:solidFill>
                  <a:srgbClr val="222222"/>
                </a:solidFill>
                <a:effectLst/>
              </a:rPr>
              <a:t> O</a:t>
            </a:r>
            <a:r>
              <a:rPr lang="en-US" sz="2300" b="0" i="0" dirty="0" err="1">
                <a:solidFill>
                  <a:srgbClr val="222222"/>
                </a:solidFill>
                <a:effectLst/>
              </a:rPr>
              <a:t>rganizarea</a:t>
            </a:r>
            <a:r>
              <a:rPr lang="en-US" sz="2300" b="0" i="0" dirty="0">
                <a:solidFill>
                  <a:srgbClr val="222222"/>
                </a:solidFill>
                <a:effectLst/>
              </a:rPr>
              <a:t> </a:t>
            </a:r>
            <a:r>
              <a:rPr lang="en-US" sz="2300" b="0" i="0" dirty="0" err="1">
                <a:solidFill>
                  <a:srgbClr val="222222"/>
                </a:solidFill>
                <a:effectLst/>
              </a:rPr>
              <a:t>și</a:t>
            </a:r>
            <a:r>
              <a:rPr lang="en-US" sz="2300" b="0" i="0" dirty="0">
                <a:solidFill>
                  <a:srgbClr val="222222"/>
                </a:solidFill>
                <a:effectLst/>
              </a:rPr>
              <a:t> </a:t>
            </a:r>
            <a:r>
              <a:rPr lang="en-US" sz="2300" b="0" i="0" dirty="0" err="1">
                <a:solidFill>
                  <a:srgbClr val="222222"/>
                </a:solidFill>
                <a:effectLst/>
              </a:rPr>
              <a:t>desfășurarea</a:t>
            </a:r>
            <a:r>
              <a:rPr lang="en-US" sz="2300" b="0" i="0" dirty="0">
                <a:solidFill>
                  <a:srgbClr val="222222"/>
                </a:solidFill>
                <a:effectLst/>
              </a:rPr>
              <a:t> </a:t>
            </a:r>
            <a:r>
              <a:rPr lang="en-US" sz="2300" b="0" i="0" dirty="0" err="1">
                <a:solidFill>
                  <a:srgbClr val="222222"/>
                </a:solidFill>
                <a:effectLst/>
              </a:rPr>
              <a:t>Evaluării</a:t>
            </a:r>
            <a:r>
              <a:rPr lang="en-US" sz="2300" b="0" i="0" dirty="0">
                <a:solidFill>
                  <a:srgbClr val="222222"/>
                </a:solidFill>
                <a:effectLst/>
              </a:rPr>
              <a:t> </a:t>
            </a:r>
            <a:r>
              <a:rPr lang="en-US" sz="2300" b="0" i="0" dirty="0" err="1">
                <a:solidFill>
                  <a:srgbClr val="222222"/>
                </a:solidFill>
                <a:effectLst/>
              </a:rPr>
              <a:t>Naționale</a:t>
            </a:r>
            <a:r>
              <a:rPr lang="en-US" sz="2300" b="0" i="0" dirty="0">
                <a:solidFill>
                  <a:srgbClr val="222222"/>
                </a:solidFill>
                <a:effectLst/>
              </a:rPr>
              <a:t> – 202</a:t>
            </a:r>
            <a:r>
              <a:rPr lang="ro-RO" sz="2300" b="0" i="0" dirty="0">
                <a:solidFill>
                  <a:srgbClr val="222222"/>
                </a:solidFill>
                <a:effectLst/>
              </a:rPr>
              <a:t>5</a:t>
            </a:r>
            <a:r>
              <a:rPr lang="en-US" sz="2300" b="0" i="0" dirty="0">
                <a:solidFill>
                  <a:srgbClr val="222222"/>
                </a:solidFill>
                <a:effectLst/>
              </a:rPr>
              <a:t>;</a:t>
            </a:r>
          </a:p>
          <a:p>
            <a:pPr marL="0" indent="0" algn="l" rtl="0" latinLnBrk="0">
              <a:spcBef>
                <a:spcPts val="1000"/>
              </a:spcBef>
              <a:spcAft>
                <a:spcPts val="0"/>
              </a:spcAft>
            </a:pPr>
            <a:r>
              <a:rPr lang="en-US" sz="2300" b="0" i="0" dirty="0">
                <a:solidFill>
                  <a:srgbClr val="222222"/>
                </a:solidFill>
                <a:effectLst/>
              </a:rPr>
              <a:t> </a:t>
            </a:r>
            <a:r>
              <a:rPr lang="ro-RO" sz="2300" b="1" dirty="0">
                <a:solidFill>
                  <a:srgbClr val="222222"/>
                </a:solidFill>
              </a:rPr>
              <a:t>O</a:t>
            </a:r>
            <a:r>
              <a:rPr lang="en-US" sz="2300" b="0" i="0" dirty="0" err="1">
                <a:solidFill>
                  <a:srgbClr val="222222"/>
                </a:solidFill>
                <a:effectLst/>
              </a:rPr>
              <a:t>rganizarea</a:t>
            </a:r>
            <a:r>
              <a:rPr lang="en-US" sz="2300" b="0" i="0" dirty="0">
                <a:solidFill>
                  <a:srgbClr val="222222"/>
                </a:solidFill>
                <a:effectLst/>
              </a:rPr>
              <a:t> </a:t>
            </a:r>
            <a:r>
              <a:rPr lang="en-US" sz="2300" b="0" i="0" dirty="0" err="1">
                <a:solidFill>
                  <a:srgbClr val="222222"/>
                </a:solidFill>
                <a:effectLst/>
              </a:rPr>
              <a:t>și</a:t>
            </a:r>
            <a:r>
              <a:rPr lang="en-US" sz="2300" b="0" i="0" dirty="0">
                <a:solidFill>
                  <a:srgbClr val="222222"/>
                </a:solidFill>
                <a:effectLst/>
              </a:rPr>
              <a:t> </a:t>
            </a:r>
            <a:r>
              <a:rPr lang="en-US" sz="2300" b="0" i="0" dirty="0" err="1">
                <a:solidFill>
                  <a:srgbClr val="222222"/>
                </a:solidFill>
                <a:effectLst/>
              </a:rPr>
              <a:t>desfășurarea</a:t>
            </a:r>
            <a:r>
              <a:rPr lang="en-US" sz="2300" b="0" i="0" dirty="0">
                <a:solidFill>
                  <a:srgbClr val="222222"/>
                </a:solidFill>
                <a:effectLst/>
              </a:rPr>
              <a:t> </a:t>
            </a:r>
            <a:r>
              <a:rPr lang="en-US" sz="2300" b="0" i="0" dirty="0" err="1">
                <a:solidFill>
                  <a:srgbClr val="222222"/>
                </a:solidFill>
                <a:effectLst/>
              </a:rPr>
              <a:t>admiterii</a:t>
            </a:r>
            <a:r>
              <a:rPr lang="en-US" sz="2300" b="0" i="0" dirty="0">
                <a:solidFill>
                  <a:srgbClr val="222222"/>
                </a:solidFill>
                <a:effectLst/>
              </a:rPr>
              <a:t> </a:t>
            </a:r>
            <a:r>
              <a:rPr lang="en-US" sz="2300" b="0" i="0" dirty="0" err="1">
                <a:solidFill>
                  <a:srgbClr val="222222"/>
                </a:solidFill>
                <a:effectLst/>
              </a:rPr>
              <a:t>în</a:t>
            </a:r>
            <a:r>
              <a:rPr lang="en-US" sz="2300" b="0" i="0" dirty="0">
                <a:solidFill>
                  <a:srgbClr val="222222"/>
                </a:solidFill>
                <a:effectLst/>
              </a:rPr>
              <a:t> </a:t>
            </a:r>
            <a:r>
              <a:rPr lang="en-US" sz="2300" b="0" i="0" dirty="0" err="1">
                <a:solidFill>
                  <a:srgbClr val="222222"/>
                </a:solidFill>
                <a:effectLst/>
              </a:rPr>
              <a:t>învățământul</a:t>
            </a:r>
            <a:r>
              <a:rPr lang="en-US" sz="2300" b="0" i="0" dirty="0">
                <a:solidFill>
                  <a:srgbClr val="222222"/>
                </a:solidFill>
                <a:effectLst/>
              </a:rPr>
              <a:t> </a:t>
            </a:r>
            <a:r>
              <a:rPr lang="en-US" sz="2300" b="0" i="0" dirty="0" err="1">
                <a:solidFill>
                  <a:srgbClr val="222222"/>
                </a:solidFill>
                <a:effectLst/>
              </a:rPr>
              <a:t>liceal</a:t>
            </a:r>
            <a:r>
              <a:rPr lang="en-US" sz="2300" b="0" i="0" dirty="0">
                <a:solidFill>
                  <a:srgbClr val="222222"/>
                </a:solidFill>
                <a:effectLst/>
              </a:rPr>
              <a:t> – 202</a:t>
            </a:r>
            <a:r>
              <a:rPr lang="ro-RO" sz="2300" b="0" i="0" dirty="0">
                <a:solidFill>
                  <a:srgbClr val="222222"/>
                </a:solidFill>
                <a:effectLst/>
              </a:rPr>
              <a:t>5</a:t>
            </a:r>
            <a:endParaRPr lang="en-US" sz="2300" b="0" i="0" dirty="0">
              <a:solidFill>
                <a:srgbClr val="222222"/>
              </a:solidFill>
              <a:effectLst/>
            </a:endParaRPr>
          </a:p>
          <a:p>
            <a:pPr marL="0" indent="0" algn="l" rtl="0" latinLnBrk="0">
              <a:spcBef>
                <a:spcPts val="1000"/>
              </a:spcBef>
              <a:spcAft>
                <a:spcPts val="0"/>
              </a:spcAft>
              <a:buNone/>
            </a:pPr>
            <a:r>
              <a:rPr lang="ro-RO" sz="2300" b="1" dirty="0">
                <a:solidFill>
                  <a:srgbClr val="222222"/>
                </a:solidFill>
              </a:rPr>
              <a:t>Noutăți:</a:t>
            </a:r>
          </a:p>
          <a:p>
            <a:pPr marL="0" indent="0" algn="l" rtl="0" latinLnBrk="0">
              <a:spcBef>
                <a:spcPts val="1000"/>
              </a:spcBef>
              <a:spcAft>
                <a:spcPts val="0"/>
              </a:spcAft>
              <a:buNone/>
            </a:pPr>
            <a:r>
              <a:rPr lang="ro-RO" sz="2300" b="1" dirty="0">
                <a:solidFill>
                  <a:srgbClr val="222222"/>
                </a:solidFill>
              </a:rPr>
              <a:t>Evaluare digitalizată EN și Bac</a:t>
            </a:r>
          </a:p>
          <a:p>
            <a:pPr marL="0" indent="0" algn="l" rtl="0" latinLnBrk="0">
              <a:spcBef>
                <a:spcPts val="1000"/>
              </a:spcBef>
              <a:spcAft>
                <a:spcPts val="0"/>
              </a:spcAft>
              <a:buNone/>
            </a:pPr>
            <a:r>
              <a:rPr lang="ro-RO" sz="2300" b="1" dirty="0">
                <a:solidFill>
                  <a:srgbClr val="222222"/>
                </a:solidFill>
              </a:rPr>
              <a:t>Vizualizarea lucrărilor după afișarea rezultatelor inițiale</a:t>
            </a:r>
          </a:p>
          <a:p>
            <a:pPr marL="0" indent="0" algn="l" rtl="0" latinLnBrk="0">
              <a:spcBef>
                <a:spcPts val="1000"/>
              </a:spcBef>
              <a:spcAft>
                <a:spcPts val="0"/>
              </a:spcAft>
              <a:buNone/>
            </a:pPr>
            <a:r>
              <a:rPr lang="ro-RO" sz="2300" b="1" dirty="0">
                <a:solidFill>
                  <a:srgbClr val="222222"/>
                </a:solidFill>
              </a:rPr>
              <a:t>Vizualizarea lucrărilor în paralel cu contestațiile</a:t>
            </a:r>
          </a:p>
          <a:p>
            <a:pPr marL="0" indent="0" algn="l" rtl="0" latinLnBrk="0">
              <a:spcBef>
                <a:spcPts val="1000"/>
              </a:spcBef>
              <a:spcAft>
                <a:spcPts val="0"/>
              </a:spcAft>
              <a:buNone/>
            </a:pPr>
            <a:r>
              <a:rPr lang="ro-RO" sz="2300" b="1" dirty="0">
                <a:solidFill>
                  <a:srgbClr val="222222"/>
                </a:solidFill>
              </a:rPr>
              <a:t>Zi liberă între probele scrise</a:t>
            </a:r>
          </a:p>
          <a:p>
            <a:pPr marL="0" indent="0" algn="l" rtl="0" latinLnBrk="0">
              <a:spcBef>
                <a:spcPts val="1000"/>
              </a:spcBef>
              <a:spcAft>
                <a:spcPts val="0"/>
              </a:spcAft>
              <a:buNone/>
            </a:pPr>
            <a:r>
              <a:rPr lang="ro-RO" sz="2300" b="1" dirty="0">
                <a:solidFill>
                  <a:srgbClr val="222222"/>
                </a:solidFill>
              </a:rPr>
              <a:t>Calendar simulări</a:t>
            </a:r>
          </a:p>
          <a:p>
            <a:pPr marL="0" indent="0" algn="l" rtl="0" latinLnBrk="0">
              <a:spcBef>
                <a:spcPts val="1000"/>
              </a:spcBef>
              <a:spcAft>
                <a:spcPts val="0"/>
              </a:spcAft>
              <a:buNone/>
            </a:pPr>
            <a:r>
              <a:rPr lang="ro-RO" sz="2300" b="1" dirty="0">
                <a:solidFill>
                  <a:srgbClr val="222222"/>
                </a:solidFill>
              </a:rPr>
              <a:t>Admitere</a:t>
            </a:r>
          </a:p>
          <a:p>
            <a:pPr marL="0" indent="0">
              <a:buNone/>
            </a:pPr>
            <a:r>
              <a:rPr lang="ro-RO" sz="2300" i="1" dirty="0">
                <a:effectLst/>
                <a:ea typeface="Calibri" panose="020F0502020204030204" pitchFamily="34" charset="0"/>
                <a:cs typeface="Times New Roman" panose="02020603050405020304" pitchFamily="18" charset="0"/>
              </a:rPr>
              <a:t>Rezultatele </a:t>
            </a:r>
            <a:r>
              <a:rPr lang="ro-RO" sz="2300" i="1" dirty="0" err="1">
                <a:effectLst/>
                <a:ea typeface="Calibri" panose="020F0502020204030204" pitchFamily="34" charset="0"/>
                <a:cs typeface="Times New Roman" panose="02020603050405020304" pitchFamily="18" charset="0"/>
              </a:rPr>
              <a:t>obţinute</a:t>
            </a:r>
            <a:r>
              <a:rPr lang="ro-RO" sz="2300" i="1" dirty="0">
                <a:effectLst/>
                <a:ea typeface="Calibri" panose="020F0502020204030204" pitchFamily="34" charset="0"/>
                <a:cs typeface="Times New Roman" panose="02020603050405020304" pitchFamily="18" charset="0"/>
              </a:rPr>
              <a:t> de </a:t>
            </a:r>
            <a:r>
              <a:rPr lang="ro-RO" sz="2300" i="1" dirty="0" err="1">
                <a:effectLst/>
                <a:ea typeface="Calibri" panose="020F0502020204030204" pitchFamily="34" charset="0"/>
                <a:cs typeface="Times New Roman" panose="02020603050405020304" pitchFamily="18" charset="0"/>
              </a:rPr>
              <a:t>candidaţi</a:t>
            </a:r>
            <a:r>
              <a:rPr lang="ro-RO" sz="2300" i="1" dirty="0">
                <a:effectLst/>
                <a:ea typeface="Calibri" panose="020F0502020204030204" pitchFamily="34" charset="0"/>
                <a:cs typeface="Times New Roman" panose="02020603050405020304" pitchFamily="18" charset="0"/>
              </a:rPr>
              <a:t> la probele de limbă modernă sau maternă sunt recunoscute în orice </a:t>
            </a:r>
            <a:r>
              <a:rPr lang="ro-RO" sz="2300" i="1" dirty="0" err="1">
                <a:effectLst/>
                <a:ea typeface="Calibri" panose="020F0502020204030204" pitchFamily="34" charset="0"/>
                <a:cs typeface="Times New Roman" panose="02020603050405020304" pitchFamily="18" charset="0"/>
              </a:rPr>
              <a:t>judeţ</a:t>
            </a:r>
            <a:r>
              <a:rPr lang="ro-RO" sz="2300" i="1" dirty="0">
                <a:effectLst/>
                <a:ea typeface="Calibri" panose="020F0502020204030204" pitchFamily="34" charset="0"/>
                <a:cs typeface="Times New Roman" panose="02020603050405020304" pitchFamily="18" charset="0"/>
              </a:rPr>
              <a:t>/municipiul </a:t>
            </a:r>
            <a:r>
              <a:rPr lang="ro-RO" sz="2300" i="1" dirty="0" err="1">
                <a:effectLst/>
                <a:ea typeface="Calibri" panose="020F0502020204030204" pitchFamily="34" charset="0"/>
                <a:cs typeface="Times New Roman" panose="02020603050405020304" pitchFamily="18" charset="0"/>
              </a:rPr>
              <a:t>Bucureşti</a:t>
            </a:r>
            <a:r>
              <a:rPr lang="ro-RO" sz="2300" i="1" dirty="0">
                <a:effectLst/>
                <a:ea typeface="Calibri" panose="020F0502020204030204" pitchFamily="34" charset="0"/>
                <a:cs typeface="Times New Roman" panose="02020603050405020304" pitchFamily="18" charset="0"/>
              </a:rPr>
              <a:t> în care </a:t>
            </a:r>
            <a:r>
              <a:rPr lang="ro-RO" sz="2300" i="1" dirty="0" err="1">
                <a:effectLst/>
                <a:ea typeface="Calibri" panose="020F0502020204030204" pitchFamily="34" charset="0"/>
                <a:cs typeface="Times New Roman" panose="02020603050405020304" pitchFamily="18" charset="0"/>
              </a:rPr>
              <a:t>aceştia</a:t>
            </a:r>
            <a:r>
              <a:rPr lang="ro-RO" sz="2300" i="1" dirty="0">
                <a:effectLst/>
                <a:ea typeface="Calibri" panose="020F0502020204030204" pitchFamily="34" charset="0"/>
                <a:cs typeface="Times New Roman" panose="02020603050405020304" pitchFamily="18" charset="0"/>
              </a:rPr>
              <a:t> optează să se înscrie pentru repartizarea computerizată, indiferent de </a:t>
            </a:r>
            <a:r>
              <a:rPr lang="ro-RO" sz="2300" i="1" dirty="0" err="1">
                <a:effectLst/>
                <a:ea typeface="Calibri" panose="020F0502020204030204" pitchFamily="34" charset="0"/>
                <a:cs typeface="Times New Roman" panose="02020603050405020304" pitchFamily="18" charset="0"/>
              </a:rPr>
              <a:t>judeţul</a:t>
            </a:r>
            <a:r>
              <a:rPr lang="ro-RO" sz="2300" i="1" dirty="0">
                <a:effectLst/>
                <a:ea typeface="Calibri" panose="020F0502020204030204" pitchFamily="34" charset="0"/>
                <a:cs typeface="Times New Roman" panose="02020603050405020304" pitchFamily="18" charset="0"/>
              </a:rPr>
              <a:t> sau sectorul din municipiul </a:t>
            </a:r>
            <a:r>
              <a:rPr lang="ro-RO" sz="2300" i="1" dirty="0" err="1">
                <a:effectLst/>
                <a:ea typeface="Calibri" panose="020F0502020204030204" pitchFamily="34" charset="0"/>
                <a:cs typeface="Times New Roman" panose="02020603050405020304" pitchFamily="18" charset="0"/>
              </a:rPr>
              <a:t>Bucureşti</a:t>
            </a:r>
            <a:r>
              <a:rPr lang="ro-RO" sz="2300" i="1" dirty="0">
                <a:effectLst/>
                <a:ea typeface="Calibri" panose="020F0502020204030204" pitchFamily="34" charset="0"/>
                <a:cs typeface="Times New Roman" panose="02020603050405020304" pitchFamily="18" charset="0"/>
              </a:rPr>
              <a:t> în care </a:t>
            </a:r>
            <a:r>
              <a:rPr lang="ro-RO" sz="2300" i="1" dirty="0" err="1">
                <a:effectLst/>
                <a:ea typeface="Calibri" panose="020F0502020204030204" pitchFamily="34" charset="0"/>
                <a:cs typeface="Times New Roman" panose="02020603050405020304" pitchFamily="18" charset="0"/>
              </a:rPr>
              <a:t>candidaţii</a:t>
            </a:r>
            <a:r>
              <a:rPr lang="ro-RO" sz="2300" i="1" dirty="0">
                <a:effectLst/>
                <a:ea typeface="Calibri" panose="020F0502020204030204" pitchFamily="34" charset="0"/>
                <a:cs typeface="Times New Roman" panose="02020603050405020304" pitchFamily="18" charset="0"/>
              </a:rPr>
              <a:t> au </a:t>
            </a:r>
            <a:r>
              <a:rPr lang="ro-RO" sz="2300" i="1" dirty="0" err="1">
                <a:effectLst/>
                <a:ea typeface="Calibri" panose="020F0502020204030204" pitchFamily="34" charset="0"/>
                <a:cs typeface="Times New Roman" panose="02020603050405020304" pitchFamily="18" charset="0"/>
              </a:rPr>
              <a:t>susţinut</a:t>
            </a:r>
            <a:r>
              <a:rPr lang="ro-RO" sz="2300" i="1" dirty="0">
                <a:effectLst/>
                <a:ea typeface="Calibri" panose="020F0502020204030204" pitchFamily="34" charset="0"/>
                <a:cs typeface="Times New Roman" panose="02020603050405020304" pitchFamily="18" charset="0"/>
              </a:rPr>
              <a:t> probele respective.”</a:t>
            </a:r>
            <a:endParaRPr lang="en-US" sz="2300" dirty="0">
              <a:effectLst/>
              <a:ea typeface="Calibri" panose="020F0502020204030204" pitchFamily="34" charset="0"/>
              <a:cs typeface="Times New Roman" panose="02020603050405020304" pitchFamily="18" charset="0"/>
            </a:endParaRPr>
          </a:p>
          <a:p>
            <a:pPr marL="0" indent="0" algn="l" rtl="0" latinLnBrk="0">
              <a:spcBef>
                <a:spcPts val="1000"/>
              </a:spcBef>
              <a:spcAft>
                <a:spcPts val="0"/>
              </a:spcAft>
              <a:buNone/>
            </a:pPr>
            <a:r>
              <a:rPr lang="ro-RO" sz="2300" i="1" dirty="0">
                <a:effectLst/>
                <a:ea typeface="Calibri" panose="020F0502020204030204" pitchFamily="34" charset="0"/>
              </a:rPr>
              <a:t>Rezultatele </a:t>
            </a:r>
            <a:r>
              <a:rPr lang="ro-RO" sz="2300" i="1" dirty="0" err="1">
                <a:effectLst/>
                <a:ea typeface="Calibri" panose="020F0502020204030204" pitchFamily="34" charset="0"/>
              </a:rPr>
              <a:t>obţinute</a:t>
            </a:r>
            <a:r>
              <a:rPr lang="ro-RO" sz="2300" i="1" dirty="0">
                <a:effectLst/>
                <a:ea typeface="Calibri" panose="020F0502020204030204" pitchFamily="34" charset="0"/>
              </a:rPr>
              <a:t> de </a:t>
            </a:r>
            <a:r>
              <a:rPr lang="ro-RO" sz="2300" i="1" dirty="0" err="1">
                <a:effectLst/>
                <a:ea typeface="Calibri" panose="020F0502020204030204" pitchFamily="34" charset="0"/>
              </a:rPr>
              <a:t>candidaţi</a:t>
            </a:r>
            <a:r>
              <a:rPr lang="ro-RO" sz="2300" i="1" dirty="0">
                <a:effectLst/>
                <a:ea typeface="Calibri" panose="020F0502020204030204" pitchFamily="34" charset="0"/>
              </a:rPr>
              <a:t> la probele de aptitudini sunt recunoscute doar în </a:t>
            </a:r>
            <a:r>
              <a:rPr lang="ro-RO" sz="2300" i="1" dirty="0" err="1">
                <a:effectLst/>
                <a:ea typeface="Calibri" panose="020F0502020204030204" pitchFamily="34" charset="0"/>
              </a:rPr>
              <a:t>judeţul</a:t>
            </a:r>
            <a:r>
              <a:rPr lang="ro-RO" sz="2300" i="1" dirty="0">
                <a:effectLst/>
                <a:ea typeface="Calibri" panose="020F0502020204030204" pitchFamily="34" charset="0"/>
              </a:rPr>
              <a:t> sau sectorul din municipiul </a:t>
            </a:r>
            <a:r>
              <a:rPr lang="ro-RO" sz="2300" i="1" dirty="0" err="1">
                <a:effectLst/>
                <a:ea typeface="Calibri" panose="020F0502020204030204" pitchFamily="34" charset="0"/>
              </a:rPr>
              <a:t>Bucureşti</a:t>
            </a:r>
            <a:r>
              <a:rPr lang="ro-RO" sz="2300" i="1" dirty="0">
                <a:effectLst/>
                <a:ea typeface="Calibri" panose="020F0502020204030204" pitchFamily="34" charset="0"/>
              </a:rPr>
              <a:t>/unitatea de învățământ în care </a:t>
            </a:r>
            <a:r>
              <a:rPr lang="ro-RO" sz="2300" i="1" dirty="0" err="1">
                <a:effectLst/>
                <a:ea typeface="Calibri" panose="020F0502020204030204" pitchFamily="34" charset="0"/>
              </a:rPr>
              <a:t>candidaţii</a:t>
            </a:r>
            <a:r>
              <a:rPr lang="ro-RO" sz="2300" i="1" dirty="0">
                <a:effectLst/>
                <a:ea typeface="Calibri" panose="020F0502020204030204" pitchFamily="34" charset="0"/>
              </a:rPr>
              <a:t> au </a:t>
            </a:r>
            <a:r>
              <a:rPr lang="ro-RO" sz="2300" i="1" dirty="0" err="1">
                <a:effectLst/>
                <a:ea typeface="Calibri" panose="020F0502020204030204" pitchFamily="34" charset="0"/>
              </a:rPr>
              <a:t>susţinut</a:t>
            </a:r>
            <a:r>
              <a:rPr lang="ro-RO" sz="2300" i="1" dirty="0">
                <a:effectLst/>
                <a:ea typeface="Calibri" panose="020F0502020204030204" pitchFamily="34" charset="0"/>
              </a:rPr>
              <a:t> probele respective.”</a:t>
            </a:r>
            <a:r>
              <a:rPr lang="en-US" sz="1900" dirty="0"/>
              <a:t/>
            </a:r>
            <a:br>
              <a:rPr lang="en-US" sz="1900" dirty="0"/>
            </a:br>
            <a:endParaRPr lang="en-US" sz="1900" dirty="0"/>
          </a:p>
          <a:p>
            <a:endParaRPr lang="en-US" dirty="0"/>
          </a:p>
        </p:txBody>
      </p:sp>
    </p:spTree>
    <p:extLst>
      <p:ext uri="{BB962C8B-B14F-4D97-AF65-F5344CB8AC3E}">
        <p14:creationId xmlns:p14="http://schemas.microsoft.com/office/powerpoint/2010/main" val="13030456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2F389F4-0384-480B-8CD9-766419129581}"/>
              </a:ext>
            </a:extLst>
          </p:cNvPr>
          <p:cNvSpPr>
            <a:spLocks noGrp="1"/>
          </p:cNvSpPr>
          <p:nvPr>
            <p:ph type="title"/>
          </p:nvPr>
        </p:nvSpPr>
        <p:spPr>
          <a:xfrm>
            <a:off x="838200" y="365125"/>
            <a:ext cx="10515600" cy="396875"/>
          </a:xfrm>
        </p:spPr>
        <p:txBody>
          <a:bodyPr>
            <a:normAutofit fontScale="90000"/>
          </a:bodyPr>
          <a:lstStyle/>
          <a:p>
            <a:r>
              <a:rPr lang="ro-RO" dirty="0">
                <a:solidFill>
                  <a:schemeClr val="tx1"/>
                </a:solidFill>
              </a:rPr>
              <a:t>Documente recente</a:t>
            </a:r>
            <a:endParaRPr lang="en-US" dirty="0">
              <a:solidFill>
                <a:schemeClr val="tx1"/>
              </a:solidFill>
            </a:endParaRPr>
          </a:p>
        </p:txBody>
      </p:sp>
      <p:sp>
        <p:nvSpPr>
          <p:cNvPr id="3" name="Content Placeholder 2">
            <a:extLst>
              <a:ext uri="{FF2B5EF4-FFF2-40B4-BE49-F238E27FC236}">
                <a16:creationId xmlns="" xmlns:a16="http://schemas.microsoft.com/office/drawing/2014/main" id="{EC64F38C-6DDC-4CE2-BE06-75C5F6D1DAE5}"/>
              </a:ext>
            </a:extLst>
          </p:cNvPr>
          <p:cNvSpPr>
            <a:spLocks noGrp="1"/>
          </p:cNvSpPr>
          <p:nvPr>
            <p:ph idx="1"/>
          </p:nvPr>
        </p:nvSpPr>
        <p:spPr>
          <a:xfrm>
            <a:off x="702733" y="956734"/>
            <a:ext cx="11175999" cy="5220230"/>
          </a:xfrm>
          <a:solidFill>
            <a:schemeClr val="bg1"/>
          </a:solidFill>
        </p:spPr>
        <p:txBody>
          <a:bodyPr>
            <a:noAutofit/>
          </a:bodyPr>
          <a:lstStyle/>
          <a:p>
            <a:pPr marL="0" indent="0">
              <a:buNone/>
            </a:pPr>
            <a:r>
              <a:rPr lang="ro-RO" b="1" dirty="0" smtClean="0">
                <a:solidFill>
                  <a:srgbClr val="C00000"/>
                </a:solidFill>
                <a:ea typeface="Calibri" panose="020F0502020204030204" pitchFamily="34" charset="0"/>
              </a:rPr>
              <a:t>1. </a:t>
            </a:r>
            <a:r>
              <a:rPr lang="ro-RO" sz="1600" b="1" dirty="0" smtClean="0">
                <a:solidFill>
                  <a:srgbClr val="C00000"/>
                </a:solidFill>
                <a:ea typeface="Calibri" panose="020F0502020204030204" pitchFamily="34" charset="0"/>
              </a:rPr>
              <a:t>OME </a:t>
            </a:r>
            <a:r>
              <a:rPr lang="ro-RO" sz="1600" b="1" dirty="0">
                <a:solidFill>
                  <a:srgbClr val="C00000"/>
                </a:solidFill>
                <a:ea typeface="Calibri" panose="020F0502020204030204" pitchFamily="34" charset="0"/>
              </a:rPr>
              <a:t>5707/2024 - Statutul elevului</a:t>
            </a:r>
          </a:p>
          <a:p>
            <a:pPr marL="0" indent="0">
              <a:buNone/>
            </a:pPr>
            <a:r>
              <a:rPr lang="ro-RO" sz="1600" b="1" dirty="0" smtClean="0">
                <a:solidFill>
                  <a:srgbClr val="C00000"/>
                </a:solidFill>
              </a:rPr>
              <a:t>2. OME </a:t>
            </a:r>
            <a:r>
              <a:rPr lang="en-US" sz="1600" b="1" dirty="0">
                <a:solidFill>
                  <a:srgbClr val="C00000"/>
                </a:solidFill>
                <a:effectLst/>
                <a:ea typeface="Calibri" panose="020F0502020204030204" pitchFamily="34" charset="0"/>
              </a:rPr>
              <a:t>5726/2024 </a:t>
            </a:r>
            <a:r>
              <a:rPr lang="ro-RO" sz="1600" b="1" dirty="0">
                <a:solidFill>
                  <a:srgbClr val="C00000"/>
                </a:solidFill>
              </a:rPr>
              <a:t>privind aprobarea Regulamentului-cadru de organizare și funcționare a unităților de învățământ preuniversitar</a:t>
            </a:r>
            <a:r>
              <a:rPr lang="ro-RO" sz="1600" dirty="0" smtClean="0">
                <a:solidFill>
                  <a:srgbClr val="C00000"/>
                </a:solidFill>
              </a:rPr>
              <a:t> </a:t>
            </a:r>
          </a:p>
          <a:p>
            <a:pPr marL="0" indent="0">
              <a:buNone/>
            </a:pPr>
            <a:r>
              <a:rPr lang="ro-RO" sz="1400" b="1" u="sng" dirty="0"/>
              <a:t>Capitolul II Responsabilități ale personalului didactic în unitatea de </a:t>
            </a:r>
            <a:r>
              <a:rPr lang="ro-RO" sz="1400" b="1" u="sng" dirty="0" smtClean="0"/>
              <a:t>învățământ</a:t>
            </a:r>
          </a:p>
          <a:p>
            <a:pPr marL="0" indent="0">
              <a:buNone/>
            </a:pPr>
            <a:r>
              <a:rPr lang="ro-RO" sz="1400" b="1" dirty="0" err="1" smtClean="0"/>
              <a:t>Secţiunea</a:t>
            </a:r>
            <a:r>
              <a:rPr lang="ro-RO" sz="1400" b="1" dirty="0" smtClean="0"/>
              <a:t> </a:t>
            </a:r>
            <a:r>
              <a:rPr lang="ro-RO" sz="1400" b="1" dirty="0"/>
              <a:t>1 Coordonatorul pentru proiecte și programe educative școlare și extrașcolare si coordonatorul pentru proiecte educaționale </a:t>
            </a:r>
            <a:r>
              <a:rPr lang="ro-RO" sz="1400" b="1" dirty="0" smtClean="0"/>
              <a:t>europene</a:t>
            </a:r>
          </a:p>
          <a:p>
            <a:pPr marL="0" indent="0">
              <a:buNone/>
            </a:pPr>
            <a:r>
              <a:rPr lang="it-IT" sz="1400" b="1" dirty="0"/>
              <a:t>Secţiunea a 2-a Profesorul </a:t>
            </a:r>
            <a:r>
              <a:rPr lang="it-IT" sz="1400" b="1" dirty="0" smtClean="0"/>
              <a:t>diriginte</a:t>
            </a:r>
            <a:endParaRPr lang="ro-RO" sz="1400" dirty="0" smtClean="0"/>
          </a:p>
          <a:p>
            <a:pPr marL="0" indent="0">
              <a:buNone/>
            </a:pPr>
            <a:r>
              <a:rPr lang="ro-RO" sz="1400" dirty="0" smtClean="0"/>
              <a:t>Art</a:t>
            </a:r>
            <a:r>
              <a:rPr lang="ro-RO" sz="1400" dirty="0"/>
              <a:t>. 72 - </a:t>
            </a:r>
            <a:r>
              <a:rPr lang="en-US" sz="1400" dirty="0" err="1">
                <a:effectLst/>
                <a:ea typeface="Calibri" panose="020F0502020204030204" pitchFamily="34" charset="0"/>
                <a:cs typeface="Times New Roman" panose="02020603050405020304" pitchFamily="18" charset="0"/>
              </a:rPr>
              <a:t>Comisiile</a:t>
            </a:r>
            <a:r>
              <a:rPr lang="en-US" sz="1400" dirty="0">
                <a:effectLst/>
                <a:ea typeface="Calibri" panose="020F0502020204030204" pitchFamily="34" charset="0"/>
                <a:cs typeface="Times New Roman" panose="02020603050405020304" pitchFamily="18" charset="0"/>
              </a:rPr>
              <a:t> cu </a:t>
            </a:r>
            <a:r>
              <a:rPr lang="en-US" sz="1400" dirty="0" err="1">
                <a:effectLst/>
                <a:ea typeface="Calibri" panose="020F0502020204030204" pitchFamily="34" charset="0"/>
                <a:cs typeface="Times New Roman" panose="02020603050405020304" pitchFamily="18" charset="0"/>
              </a:rPr>
              <a:t>caracter</a:t>
            </a:r>
            <a:r>
              <a:rPr lang="en-US" sz="1400" dirty="0">
                <a:effectLst/>
                <a:ea typeface="Calibri" panose="020F0502020204030204" pitchFamily="34" charset="0"/>
                <a:cs typeface="Times New Roman" panose="02020603050405020304" pitchFamily="18" charset="0"/>
              </a:rPr>
              <a:t> </a:t>
            </a:r>
            <a:r>
              <a:rPr lang="en-US" sz="1400" dirty="0" smtClean="0">
                <a:effectLst/>
                <a:ea typeface="Calibri" panose="020F0502020204030204" pitchFamily="34" charset="0"/>
                <a:cs typeface="Times New Roman" panose="02020603050405020304" pitchFamily="18" charset="0"/>
              </a:rPr>
              <a:t>permanent</a:t>
            </a:r>
            <a:r>
              <a:rPr lang="ro-RO" sz="1400" dirty="0" smtClean="0">
                <a:ea typeface="Calibri" panose="020F0502020204030204" pitchFamily="34" charset="0"/>
                <a:cs typeface="Times New Roman" panose="02020603050405020304" pitchFamily="18" charset="0"/>
              </a:rPr>
              <a:t>: </a:t>
            </a:r>
            <a:r>
              <a:rPr lang="en-US" sz="1400" dirty="0" err="1" smtClean="0">
                <a:solidFill>
                  <a:schemeClr val="tx1"/>
                </a:solidFill>
                <a:effectLst/>
                <a:ea typeface="Calibri" panose="020F0502020204030204" pitchFamily="34" charset="0"/>
                <a:cs typeface="Times New Roman" panose="02020603050405020304" pitchFamily="18" charset="0"/>
              </a:rPr>
              <a:t>comisia</a:t>
            </a:r>
            <a:r>
              <a:rPr lang="en-US" sz="1400" dirty="0" smtClean="0">
                <a:solidFill>
                  <a:schemeClr val="tx1"/>
                </a:solidFill>
                <a:effectLst/>
                <a:ea typeface="Calibri" panose="020F0502020204030204" pitchFamily="34" charset="0"/>
                <a:cs typeface="Times New Roman" panose="02020603050405020304" pitchFamily="18" charset="0"/>
              </a:rPr>
              <a:t> </a:t>
            </a:r>
            <a:r>
              <a:rPr lang="en-US" sz="1400" dirty="0" err="1">
                <a:solidFill>
                  <a:schemeClr val="tx1"/>
                </a:solidFill>
                <a:effectLst/>
                <a:ea typeface="Calibri" panose="020F0502020204030204" pitchFamily="34" charset="0"/>
                <a:cs typeface="Times New Roman" panose="02020603050405020304" pitchFamily="18" charset="0"/>
              </a:rPr>
              <a:t>pentru</a:t>
            </a:r>
            <a:r>
              <a:rPr lang="en-US" sz="1400" dirty="0">
                <a:solidFill>
                  <a:schemeClr val="tx1"/>
                </a:solidFill>
                <a:effectLst/>
                <a:ea typeface="Calibri" panose="020F0502020204030204" pitchFamily="34" charset="0"/>
                <a:cs typeface="Times New Roman" panose="02020603050405020304" pitchFamily="18" charset="0"/>
              </a:rPr>
              <a:t> </a:t>
            </a:r>
            <a:r>
              <a:rPr lang="en-US" sz="1400" dirty="0" smtClean="0">
                <a:solidFill>
                  <a:schemeClr val="tx1"/>
                </a:solidFill>
                <a:effectLst/>
                <a:ea typeface="Calibri" panose="020F0502020204030204" pitchFamily="34" charset="0"/>
                <a:cs typeface="Times New Roman" panose="02020603050405020304" pitchFamily="18" charset="0"/>
              </a:rPr>
              <a:t>curriculum</a:t>
            </a:r>
            <a:r>
              <a:rPr lang="ro-RO" sz="1400" dirty="0" smtClean="0">
                <a:solidFill>
                  <a:schemeClr val="tx1"/>
                </a:solidFill>
                <a:effectLst/>
                <a:ea typeface="Calibri" panose="020F0502020204030204" pitchFamily="34" charset="0"/>
                <a:cs typeface="Times New Roman" panose="02020603050405020304" pitchFamily="18" charset="0"/>
              </a:rPr>
              <a:t>; </a:t>
            </a:r>
            <a:r>
              <a:rPr lang="ro-RO" sz="1400" dirty="0" smtClean="0">
                <a:solidFill>
                  <a:schemeClr val="tx1"/>
                </a:solidFill>
              </a:rPr>
              <a:t>comisia </a:t>
            </a:r>
            <a:r>
              <a:rPr lang="ro-RO" sz="1400" dirty="0">
                <a:solidFill>
                  <a:schemeClr val="tx1"/>
                </a:solidFill>
              </a:rPr>
              <a:t>pentru prevenirea și combaterea violenței, a faptelor de corupție și discriminării în mediul școlar și promovarea </a:t>
            </a:r>
            <a:r>
              <a:rPr lang="ro-RO" sz="1400" dirty="0" smtClean="0">
                <a:solidFill>
                  <a:schemeClr val="tx1"/>
                </a:solidFill>
              </a:rPr>
              <a:t>interculturalității.</a:t>
            </a:r>
          </a:p>
          <a:p>
            <a:pPr marL="0" indent="0">
              <a:buNone/>
            </a:pPr>
            <a:r>
              <a:rPr lang="ro-RO" sz="1400" b="1" u="sng" dirty="0"/>
              <a:t>Capitolul II Educația extrașcolară</a:t>
            </a:r>
            <a:endParaRPr lang="ro-RO" sz="1400" b="1" i="0" u="sng" strike="noStrike" baseline="0" dirty="0">
              <a:solidFill>
                <a:schemeClr val="tx1"/>
              </a:solidFill>
            </a:endParaRPr>
          </a:p>
          <a:p>
            <a:pPr marL="0" indent="0">
              <a:buNone/>
            </a:pPr>
            <a:r>
              <a:rPr lang="ro-RO" b="1" i="0" u="none" strike="noStrike" baseline="0" dirty="0" smtClean="0">
                <a:solidFill>
                  <a:srgbClr val="C00000"/>
                </a:solidFill>
              </a:rPr>
              <a:t>3. </a:t>
            </a:r>
            <a:r>
              <a:rPr lang="ro-RO" sz="1600" b="1" dirty="0" smtClean="0">
                <a:solidFill>
                  <a:srgbClr val="C00000"/>
                </a:solidFill>
              </a:rPr>
              <a:t>OME 6.478/2024 </a:t>
            </a:r>
            <a:r>
              <a:rPr lang="ro-RO" sz="1600" b="1" dirty="0">
                <a:solidFill>
                  <a:srgbClr val="C00000"/>
                </a:solidFill>
              </a:rPr>
              <a:t>de aprobare a Metodologiei privind portofoliul </a:t>
            </a:r>
            <a:r>
              <a:rPr lang="ro-RO" sz="1600" b="1" dirty="0" err="1">
                <a:solidFill>
                  <a:srgbClr val="C00000"/>
                </a:solidFill>
              </a:rPr>
              <a:t>educaţional</a:t>
            </a:r>
            <a:r>
              <a:rPr lang="ro-RO" sz="1600" b="1" dirty="0">
                <a:solidFill>
                  <a:srgbClr val="C00000"/>
                </a:solidFill>
              </a:rPr>
              <a:t> al </a:t>
            </a:r>
            <a:r>
              <a:rPr lang="ro-RO" sz="1600" b="1" dirty="0" err="1">
                <a:solidFill>
                  <a:srgbClr val="C00000"/>
                </a:solidFill>
              </a:rPr>
              <a:t>preşcolarului</a:t>
            </a:r>
            <a:r>
              <a:rPr lang="ro-RO" sz="1600" b="1" dirty="0">
                <a:solidFill>
                  <a:srgbClr val="C00000"/>
                </a:solidFill>
              </a:rPr>
              <a:t> </a:t>
            </a:r>
            <a:r>
              <a:rPr lang="ro-RO" sz="1600" b="1" dirty="0" err="1">
                <a:solidFill>
                  <a:srgbClr val="C00000"/>
                </a:solidFill>
              </a:rPr>
              <a:t>şi</a:t>
            </a:r>
            <a:r>
              <a:rPr lang="ro-RO" sz="1600" b="1" dirty="0">
                <a:solidFill>
                  <a:srgbClr val="C00000"/>
                </a:solidFill>
              </a:rPr>
              <a:t> al elevului din </a:t>
            </a:r>
            <a:r>
              <a:rPr lang="ro-RO" sz="1600" b="1" dirty="0" err="1">
                <a:solidFill>
                  <a:srgbClr val="C00000"/>
                </a:solidFill>
              </a:rPr>
              <a:t>învăţământul</a:t>
            </a:r>
            <a:r>
              <a:rPr lang="ro-RO" sz="1600" b="1" dirty="0">
                <a:solidFill>
                  <a:srgbClr val="C00000"/>
                </a:solidFill>
              </a:rPr>
              <a:t> preuniversitar</a:t>
            </a:r>
            <a:endParaRPr lang="ro-RO" sz="1600" b="1" i="0" u="none" strike="noStrike" baseline="0" dirty="0" smtClean="0">
              <a:solidFill>
                <a:srgbClr val="C00000"/>
              </a:solidFill>
            </a:endParaRPr>
          </a:p>
          <a:p>
            <a:pPr marL="0" indent="0">
              <a:buNone/>
            </a:pPr>
            <a:r>
              <a:rPr lang="en-US" sz="1400" b="1" i="0" u="none" strike="noStrike" baseline="0" dirty="0" err="1" smtClean="0">
                <a:solidFill>
                  <a:srgbClr val="C00000"/>
                </a:solidFill>
              </a:rPr>
              <a:t>Portofoliul</a:t>
            </a:r>
            <a:r>
              <a:rPr lang="en-US" sz="1400" b="1" i="0" u="none" strike="noStrike" baseline="0" dirty="0" smtClean="0">
                <a:solidFill>
                  <a:srgbClr val="C00000"/>
                </a:solidFill>
              </a:rPr>
              <a:t> </a:t>
            </a:r>
            <a:r>
              <a:rPr lang="en-US" sz="1400" b="1" i="0" u="none" strike="noStrike" baseline="0" dirty="0" err="1">
                <a:solidFill>
                  <a:srgbClr val="C00000"/>
                </a:solidFill>
              </a:rPr>
              <a:t>educațional</a:t>
            </a:r>
            <a:r>
              <a:rPr lang="en-US" sz="1400" b="1" i="0" u="none" strike="noStrike" baseline="0" dirty="0">
                <a:solidFill>
                  <a:srgbClr val="C00000"/>
                </a:solidFill>
              </a:rPr>
              <a:t> </a:t>
            </a:r>
            <a:r>
              <a:rPr lang="en-US" sz="1400" b="0" i="0" u="none" strike="noStrike" baseline="0" dirty="0" err="1">
                <a:solidFill>
                  <a:schemeClr val="tx1"/>
                </a:solidFill>
              </a:rPr>
              <a:t>este</a:t>
            </a:r>
            <a:r>
              <a:rPr lang="en-US" sz="1400" b="0" i="0" u="none" strike="noStrike" baseline="0" dirty="0">
                <a:solidFill>
                  <a:schemeClr val="tx1"/>
                </a:solidFill>
              </a:rPr>
              <a:t> </a:t>
            </a:r>
            <a:r>
              <a:rPr lang="en-US" sz="1400" b="0" i="0" u="none" strike="noStrike" baseline="0" dirty="0" err="1">
                <a:solidFill>
                  <a:schemeClr val="tx1"/>
                </a:solidFill>
              </a:rPr>
              <a:t>obligatoriu</a:t>
            </a:r>
            <a:r>
              <a:rPr lang="en-US" sz="1400" b="0" i="0" u="none" strike="noStrike" baseline="0" dirty="0">
                <a:solidFill>
                  <a:schemeClr val="tx1"/>
                </a:solidFill>
              </a:rPr>
              <a:t> </a:t>
            </a:r>
            <a:r>
              <a:rPr lang="en-US" sz="1400" b="0" i="0" u="none" strike="noStrike" baseline="0" dirty="0" err="1">
                <a:solidFill>
                  <a:schemeClr val="tx1"/>
                </a:solidFill>
              </a:rPr>
              <a:t>începând</a:t>
            </a:r>
            <a:r>
              <a:rPr lang="en-US" sz="1400" b="0" i="0" u="none" strike="noStrike" baseline="0" dirty="0">
                <a:solidFill>
                  <a:schemeClr val="tx1"/>
                </a:solidFill>
              </a:rPr>
              <a:t> cu </a:t>
            </a:r>
            <a:r>
              <a:rPr lang="en-US" sz="1400" b="0" i="0" u="none" strike="noStrike" baseline="0" dirty="0" err="1">
                <a:solidFill>
                  <a:schemeClr val="tx1"/>
                </a:solidFill>
              </a:rPr>
              <a:t>generația</a:t>
            </a:r>
            <a:r>
              <a:rPr lang="en-US" sz="1400" b="0" i="0" u="none" strike="noStrike" baseline="0" dirty="0">
                <a:solidFill>
                  <a:schemeClr val="tx1"/>
                </a:solidFill>
              </a:rPr>
              <a:t> de </a:t>
            </a:r>
            <a:r>
              <a:rPr lang="en-US" sz="1400" b="0" i="0" u="none" strike="noStrike" baseline="0" dirty="0" err="1">
                <a:solidFill>
                  <a:schemeClr val="tx1"/>
                </a:solidFill>
              </a:rPr>
              <a:t>preșcolari</a:t>
            </a:r>
            <a:r>
              <a:rPr lang="en-US" sz="1400" b="0" i="0" u="none" strike="noStrike" baseline="0" dirty="0">
                <a:solidFill>
                  <a:schemeClr val="tx1"/>
                </a:solidFill>
              </a:rPr>
              <a:t> care </a:t>
            </a:r>
            <a:r>
              <a:rPr lang="en-US" sz="1400" b="0" i="0" u="none" strike="noStrike" baseline="0" dirty="0" err="1">
                <a:solidFill>
                  <a:schemeClr val="tx1"/>
                </a:solidFill>
              </a:rPr>
              <a:t>intră</a:t>
            </a:r>
            <a:r>
              <a:rPr lang="en-US" sz="1400" b="0" i="0" u="none" strike="noStrike" baseline="0" dirty="0">
                <a:solidFill>
                  <a:schemeClr val="tx1"/>
                </a:solidFill>
              </a:rPr>
              <a:t> </a:t>
            </a:r>
            <a:r>
              <a:rPr lang="en-US" sz="1400" b="0" i="0" u="none" strike="noStrike" baseline="0" dirty="0" err="1">
                <a:solidFill>
                  <a:schemeClr val="tx1"/>
                </a:solidFill>
              </a:rPr>
              <a:t>în</a:t>
            </a:r>
            <a:r>
              <a:rPr lang="en-US" sz="1400" b="0" i="0" u="none" strike="noStrike" baseline="0" dirty="0">
                <a:solidFill>
                  <a:schemeClr val="tx1"/>
                </a:solidFill>
              </a:rPr>
              <a:t> </a:t>
            </a:r>
            <a:r>
              <a:rPr lang="en-US" sz="1400" b="0" i="0" u="none" strike="noStrike" baseline="0" dirty="0" err="1">
                <a:solidFill>
                  <a:schemeClr val="tx1"/>
                </a:solidFill>
              </a:rPr>
              <a:t>grupa</a:t>
            </a:r>
            <a:r>
              <a:rPr lang="en-US" sz="1400" b="0" i="0" u="none" strike="noStrike" baseline="0" dirty="0">
                <a:solidFill>
                  <a:schemeClr val="tx1"/>
                </a:solidFill>
              </a:rPr>
              <a:t> </a:t>
            </a:r>
            <a:r>
              <a:rPr lang="en-US" sz="1400" b="0" i="0" u="none" strike="noStrike" baseline="0" dirty="0" err="1">
                <a:solidFill>
                  <a:schemeClr val="tx1"/>
                </a:solidFill>
              </a:rPr>
              <a:t>mijlocie</a:t>
            </a:r>
            <a:r>
              <a:rPr lang="en-US" sz="1400" b="0" i="0" u="none" strike="noStrike" baseline="0" dirty="0">
                <a:solidFill>
                  <a:schemeClr val="tx1"/>
                </a:solidFill>
              </a:rPr>
              <a:t>, </a:t>
            </a:r>
            <a:r>
              <a:rPr lang="en-US" sz="1400" b="0" i="0" u="none" strike="noStrike" baseline="0" dirty="0" err="1" smtClean="0">
                <a:solidFill>
                  <a:schemeClr val="tx1"/>
                </a:solidFill>
              </a:rPr>
              <a:t>respectiv</a:t>
            </a:r>
            <a:r>
              <a:rPr lang="en-US" sz="1400" b="0" i="0" u="none" strike="noStrike" baseline="0" dirty="0" smtClean="0">
                <a:solidFill>
                  <a:schemeClr val="tx1"/>
                </a:solidFill>
              </a:rPr>
              <a:t> </a:t>
            </a:r>
            <a:r>
              <a:rPr lang="en-US" sz="1400" b="0" i="0" u="none" strike="noStrike" baseline="0" dirty="0">
                <a:solidFill>
                  <a:schemeClr val="tx1"/>
                </a:solidFill>
              </a:rPr>
              <a:t>cu </a:t>
            </a:r>
            <a:r>
              <a:rPr lang="en-US" sz="1400" b="0" i="0" u="none" strike="noStrike" baseline="0" dirty="0" err="1">
                <a:solidFill>
                  <a:schemeClr val="tx1"/>
                </a:solidFill>
              </a:rPr>
              <a:t>generația</a:t>
            </a:r>
            <a:r>
              <a:rPr lang="en-US" sz="1400" b="0" i="0" u="none" strike="noStrike" baseline="0" dirty="0">
                <a:solidFill>
                  <a:schemeClr val="tx1"/>
                </a:solidFill>
              </a:rPr>
              <a:t> de </a:t>
            </a:r>
            <a:r>
              <a:rPr lang="en-US" sz="1400" b="0" i="0" u="none" strike="noStrike" baseline="0" dirty="0" err="1">
                <a:solidFill>
                  <a:schemeClr val="tx1"/>
                </a:solidFill>
              </a:rPr>
              <a:t>elevi</a:t>
            </a:r>
            <a:r>
              <a:rPr lang="en-US" sz="1400" b="0" i="0" u="none" strike="noStrike" baseline="0" dirty="0">
                <a:solidFill>
                  <a:schemeClr val="tx1"/>
                </a:solidFill>
              </a:rPr>
              <a:t> care </a:t>
            </a:r>
            <a:r>
              <a:rPr lang="en-US" sz="1400" b="0" i="0" u="none" strike="noStrike" baseline="0" dirty="0" err="1">
                <a:solidFill>
                  <a:schemeClr val="tx1"/>
                </a:solidFill>
              </a:rPr>
              <a:t>intră</a:t>
            </a:r>
            <a:r>
              <a:rPr lang="en-US" sz="1400" b="0" i="0" u="none" strike="noStrike" baseline="0" dirty="0">
                <a:solidFill>
                  <a:schemeClr val="tx1"/>
                </a:solidFill>
              </a:rPr>
              <a:t> </a:t>
            </a:r>
            <a:r>
              <a:rPr lang="en-US" sz="1400" b="0" i="0" u="none" strike="noStrike" baseline="0" dirty="0" err="1">
                <a:solidFill>
                  <a:schemeClr val="tx1"/>
                </a:solidFill>
              </a:rPr>
              <a:t>în</a:t>
            </a:r>
            <a:r>
              <a:rPr lang="en-US" sz="1400" b="0" i="0" u="none" strike="noStrike" baseline="0" dirty="0">
                <a:solidFill>
                  <a:schemeClr val="tx1"/>
                </a:solidFill>
              </a:rPr>
              <a:t> </a:t>
            </a:r>
            <a:r>
              <a:rPr lang="en-US" sz="1400" b="0" i="0" u="none" strike="noStrike" baseline="0" dirty="0" err="1">
                <a:solidFill>
                  <a:schemeClr val="tx1"/>
                </a:solidFill>
              </a:rPr>
              <a:t>clasa</a:t>
            </a:r>
            <a:r>
              <a:rPr lang="en-US" sz="1400" b="0" i="0" u="none" strike="noStrike" baseline="0" dirty="0">
                <a:solidFill>
                  <a:schemeClr val="tx1"/>
                </a:solidFill>
              </a:rPr>
              <a:t> </a:t>
            </a:r>
            <a:r>
              <a:rPr lang="en-US" sz="1400" b="0" i="0" u="none" strike="noStrike" baseline="0" dirty="0" err="1">
                <a:solidFill>
                  <a:schemeClr val="tx1"/>
                </a:solidFill>
              </a:rPr>
              <a:t>pregătitoare</a:t>
            </a:r>
            <a:r>
              <a:rPr lang="en-US" sz="1400" b="0" i="0" u="none" strike="noStrike" baseline="0" dirty="0">
                <a:solidFill>
                  <a:schemeClr val="tx1"/>
                </a:solidFill>
              </a:rPr>
              <a:t>, </a:t>
            </a:r>
            <a:r>
              <a:rPr lang="en-US" sz="1400" b="0" i="0" u="none" strike="noStrike" baseline="0" dirty="0" err="1">
                <a:solidFill>
                  <a:schemeClr val="tx1"/>
                </a:solidFill>
              </a:rPr>
              <a:t>în</a:t>
            </a:r>
            <a:r>
              <a:rPr lang="en-US" sz="1400" b="0" i="0" u="none" strike="noStrike" baseline="0" dirty="0">
                <a:solidFill>
                  <a:schemeClr val="tx1"/>
                </a:solidFill>
              </a:rPr>
              <a:t> </a:t>
            </a:r>
            <a:r>
              <a:rPr lang="en-US" sz="1400" b="0" i="0" u="none" strike="noStrike" baseline="0" dirty="0" err="1">
                <a:solidFill>
                  <a:schemeClr val="tx1"/>
                </a:solidFill>
              </a:rPr>
              <a:t>anul</a:t>
            </a:r>
            <a:r>
              <a:rPr lang="en-US" sz="1400" b="0" i="0" u="none" strike="noStrike" baseline="0" dirty="0">
                <a:solidFill>
                  <a:schemeClr val="tx1"/>
                </a:solidFill>
              </a:rPr>
              <a:t> </a:t>
            </a:r>
            <a:r>
              <a:rPr lang="en-US" sz="1400" b="0" i="0" u="none" strike="noStrike" baseline="0" dirty="0" err="1">
                <a:solidFill>
                  <a:schemeClr val="tx1"/>
                </a:solidFill>
              </a:rPr>
              <a:t>școlar</a:t>
            </a:r>
            <a:r>
              <a:rPr lang="en-US" sz="1400" b="0" i="0" u="none" strike="noStrike" baseline="0" dirty="0">
                <a:solidFill>
                  <a:schemeClr val="tx1"/>
                </a:solidFill>
              </a:rPr>
              <a:t> 2024-2025. </a:t>
            </a:r>
            <a:endParaRPr lang="ro-RO" sz="1400" b="0" i="0" u="none" strike="noStrike" baseline="0" dirty="0" smtClean="0">
              <a:solidFill>
                <a:schemeClr val="tx1"/>
              </a:solidFill>
            </a:endParaRPr>
          </a:p>
          <a:p>
            <a:pPr marL="0" indent="0">
              <a:buNone/>
            </a:pPr>
            <a:r>
              <a:rPr lang="ro-RO" sz="1400" dirty="0"/>
              <a:t>Rezultatele învățării dobândite de preșcolari/elevi prin participarea la activități educaționale extrașcolare se înscriu în portofoliul educațional al elevului și sunt recunoscute prin adeverințe, diplome sau certificate acordate de unitățile de educație extrașcolară, unitățile de învățământ preuniversitar sau partenerii acestora.</a:t>
            </a:r>
            <a:endParaRPr lang="en-US" sz="1400" dirty="0">
              <a:solidFill>
                <a:schemeClr val="tx1"/>
              </a:solidFill>
            </a:endParaRPr>
          </a:p>
        </p:txBody>
      </p:sp>
    </p:spTree>
    <p:extLst>
      <p:ext uri="{BB962C8B-B14F-4D97-AF65-F5344CB8AC3E}">
        <p14:creationId xmlns:p14="http://schemas.microsoft.com/office/powerpoint/2010/main" val="39222564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3689276-584C-4F18-A71F-4285BC3AFEB4}"/>
              </a:ext>
            </a:extLst>
          </p:cNvPr>
          <p:cNvSpPr>
            <a:spLocks noGrp="1"/>
          </p:cNvSpPr>
          <p:nvPr>
            <p:ph type="title"/>
          </p:nvPr>
        </p:nvSpPr>
        <p:spPr>
          <a:solidFill>
            <a:schemeClr val="accent2">
              <a:lumMod val="60000"/>
              <a:lumOff val="40000"/>
            </a:schemeClr>
          </a:solidFill>
        </p:spPr>
        <p:txBody>
          <a:bodyPr/>
          <a:lstStyle/>
          <a:p>
            <a:r>
              <a:rPr lang="ro-RO" b="1" dirty="0">
                <a:solidFill>
                  <a:schemeClr val="tx1"/>
                </a:solidFill>
              </a:rPr>
              <a:t>Documente </a:t>
            </a:r>
            <a:r>
              <a:rPr lang="ro-RO" b="1" dirty="0" err="1">
                <a:solidFill>
                  <a:schemeClr val="tx1"/>
                </a:solidFill>
              </a:rPr>
              <a:t>şcolare</a:t>
            </a:r>
            <a:endParaRPr lang="en-US" dirty="0"/>
          </a:p>
        </p:txBody>
      </p:sp>
      <p:sp>
        <p:nvSpPr>
          <p:cNvPr id="3" name="Content Placeholder 2">
            <a:extLst>
              <a:ext uri="{FF2B5EF4-FFF2-40B4-BE49-F238E27FC236}">
                <a16:creationId xmlns="" xmlns:a16="http://schemas.microsoft.com/office/drawing/2014/main" id="{1E153485-DF3E-4461-8D5F-60054CED94EA}"/>
              </a:ext>
            </a:extLst>
          </p:cNvPr>
          <p:cNvSpPr>
            <a:spLocks noGrp="1"/>
          </p:cNvSpPr>
          <p:nvPr>
            <p:ph idx="1"/>
          </p:nvPr>
        </p:nvSpPr>
        <p:spPr>
          <a:solidFill>
            <a:schemeClr val="accent6">
              <a:lumMod val="60000"/>
              <a:lumOff val="40000"/>
            </a:schemeClr>
          </a:solidFill>
        </p:spPr>
        <p:txBody>
          <a:bodyPr/>
          <a:lstStyle/>
          <a:p>
            <a:pPr>
              <a:lnSpc>
                <a:spcPct val="90000"/>
              </a:lnSpc>
            </a:pPr>
            <a:r>
              <a:rPr lang="ro-RO" altLang="ro-RO" b="1" dirty="0">
                <a:latin typeface="Arial" panose="020B0604020202020204" pitchFamily="34" charset="0"/>
                <a:cs typeface="Arial" panose="020B0604020202020204" pitchFamily="34" charset="0"/>
              </a:rPr>
              <a:t>P</a:t>
            </a:r>
            <a:r>
              <a:rPr lang="it-IT" altLang="ro-RO" b="1" dirty="0">
                <a:latin typeface="Arial" panose="020B0604020202020204" pitchFamily="34" charset="0"/>
                <a:cs typeface="Arial" panose="020B0604020202020204" pitchFamily="34" charset="0"/>
              </a:rPr>
              <a:t>lanuri-cadru</a:t>
            </a:r>
            <a:endParaRPr lang="ro-RO" altLang="ro-RO" b="1" dirty="0">
              <a:latin typeface="Arial" panose="020B0604020202020204" pitchFamily="34" charset="0"/>
              <a:cs typeface="Arial" panose="020B0604020202020204" pitchFamily="34" charset="0"/>
            </a:endParaRPr>
          </a:p>
          <a:p>
            <a:pPr>
              <a:lnSpc>
                <a:spcPct val="90000"/>
              </a:lnSpc>
            </a:pPr>
            <a:endParaRPr lang="ro-RO" altLang="ro-RO" b="1" dirty="0">
              <a:latin typeface="Arial" panose="020B0604020202020204" pitchFamily="34" charset="0"/>
              <a:cs typeface="Arial" panose="020B0604020202020204" pitchFamily="34" charset="0"/>
            </a:endParaRPr>
          </a:p>
          <a:p>
            <a:pPr>
              <a:lnSpc>
                <a:spcPct val="90000"/>
              </a:lnSpc>
            </a:pPr>
            <a:r>
              <a:rPr lang="ro-RO" altLang="ro-RO" b="1" dirty="0">
                <a:latin typeface="Arial" panose="020B0604020202020204" pitchFamily="34" charset="0"/>
                <a:cs typeface="Arial" panose="020B0604020202020204" pitchFamily="34" charset="0"/>
              </a:rPr>
              <a:t>P</a:t>
            </a:r>
            <a:r>
              <a:rPr lang="it-IT" altLang="ro-RO" b="1" dirty="0">
                <a:latin typeface="Arial" panose="020B0604020202020204" pitchFamily="34" charset="0"/>
                <a:cs typeface="Arial" panose="020B0604020202020204" pitchFamily="34" charset="0"/>
              </a:rPr>
              <a:t>rograme şcolare de trunchi comun şi programe şcolare pt. cursuri opţionale oferta naţională</a:t>
            </a:r>
            <a:r>
              <a:rPr lang="ro-RO" altLang="ro-RO" b="1" dirty="0">
                <a:latin typeface="Arial" panose="020B0604020202020204" pitchFamily="34" charset="0"/>
                <a:cs typeface="Arial" panose="020B0604020202020204" pitchFamily="34" charset="0"/>
              </a:rPr>
              <a:t> </a:t>
            </a:r>
          </a:p>
          <a:p>
            <a:pPr>
              <a:lnSpc>
                <a:spcPct val="90000"/>
              </a:lnSpc>
            </a:pPr>
            <a:endParaRPr lang="ro-RO" altLang="ro-RO" b="1" dirty="0">
              <a:latin typeface="Arial" panose="020B0604020202020204" pitchFamily="34" charset="0"/>
              <a:cs typeface="Arial" panose="020B0604020202020204" pitchFamily="34" charset="0"/>
            </a:endParaRPr>
          </a:p>
          <a:p>
            <a:pPr>
              <a:lnSpc>
                <a:spcPct val="90000"/>
              </a:lnSpc>
            </a:pPr>
            <a:r>
              <a:rPr lang="ro-RO" altLang="ro-RO" b="1" dirty="0">
                <a:latin typeface="Arial" panose="020B0604020202020204" pitchFamily="34" charset="0"/>
                <a:cs typeface="Arial" panose="020B0604020202020204" pitchFamily="34" charset="0"/>
              </a:rPr>
              <a:t>Manuale </a:t>
            </a:r>
            <a:r>
              <a:rPr lang="ro-RO" altLang="ro-RO" b="1" dirty="0" err="1">
                <a:latin typeface="Arial" panose="020B0604020202020204" pitchFamily="34" charset="0"/>
                <a:cs typeface="Arial" panose="020B0604020202020204" pitchFamily="34" charset="0"/>
              </a:rPr>
              <a:t>şcolare</a:t>
            </a:r>
            <a:r>
              <a:rPr lang="it-IT" altLang="ro-RO" b="1" dirty="0">
                <a:latin typeface="Arial" panose="020B0604020202020204" pitchFamily="34" charset="0"/>
                <a:cs typeface="Arial" panose="020B0604020202020204" pitchFamily="34" charset="0"/>
              </a:rPr>
              <a:t> </a:t>
            </a:r>
            <a:endParaRPr lang="ro-RO" altLang="ro-RO" b="1" dirty="0">
              <a:latin typeface="Arial" panose="020B0604020202020204" pitchFamily="34" charset="0"/>
              <a:cs typeface="Arial" panose="020B0604020202020204" pitchFamily="34" charset="0"/>
            </a:endParaRPr>
          </a:p>
          <a:p>
            <a:pPr marL="262890" indent="0" algn="r">
              <a:spcBef>
                <a:spcPts val="930"/>
              </a:spcBef>
              <a:buClr>
                <a:srgbClr val="FFFF99"/>
              </a:buClr>
              <a:buSzPct val="150000"/>
              <a:buNone/>
              <a:defRPr/>
            </a:pPr>
            <a:r>
              <a:rPr lang="ro-RO" i="1" dirty="0">
                <a:effectLst>
                  <a:outerShdw blurRad="38100" dist="38100" dir="2700000" algn="tl">
                    <a:srgbClr val="C0C0C0"/>
                  </a:outerShdw>
                </a:effectLst>
                <a:latin typeface="Trebuchet MS" panose="020B0603020202020204" pitchFamily="34" charset="0"/>
                <a:cs typeface="Arial" panose="020B0604020202020204" pitchFamily="34" charset="0"/>
              </a:rPr>
              <a:t>Toate planurile–cadru  valabile pot fi accesate la adresa: </a:t>
            </a:r>
            <a:r>
              <a:rPr lang="ro-RO" i="1" dirty="0">
                <a:solidFill>
                  <a:schemeClr val="tx1"/>
                </a:solidFill>
                <a:effectLst>
                  <a:outerShdw blurRad="38100" dist="38100" dir="2700000" algn="tl">
                    <a:srgbClr val="C0C0C0"/>
                  </a:outerShdw>
                </a:effectLst>
                <a:latin typeface="Trebuchet MS" panose="020B0603020202020204" pitchFamily="34" charset="0"/>
                <a:cs typeface="Arial" panose="020B0604020202020204" pitchFamily="34" charset="0"/>
              </a:rPr>
              <a:t>http://programe.ise.ro/Actuale.aspx</a:t>
            </a:r>
            <a:endParaRPr lang="en-US" i="1" dirty="0">
              <a:solidFill>
                <a:schemeClr val="tx1"/>
              </a:solidFill>
              <a:effectLst>
                <a:outerShdw blurRad="38100" dist="38100" dir="2700000" algn="tl">
                  <a:srgbClr val="C0C0C0"/>
                </a:outerShdw>
              </a:effectLst>
              <a:latin typeface="Trebuchet MS" panose="020B0603020202020204" pitchFamily="34" charset="0"/>
              <a:cs typeface="Arial" panose="020B0604020202020204" pitchFamily="34" charset="0"/>
            </a:endParaRPr>
          </a:p>
          <a:p>
            <a:pPr marL="262890" indent="0" algn="r">
              <a:spcBef>
                <a:spcPts val="930"/>
              </a:spcBef>
              <a:buClr>
                <a:srgbClr val="FFFF99"/>
              </a:buClr>
              <a:buSzPct val="150000"/>
              <a:buNone/>
              <a:defRPr/>
            </a:pPr>
            <a:r>
              <a:rPr lang="en-US" i="1" dirty="0">
                <a:solidFill>
                  <a:schemeClr val="tx1"/>
                </a:solidFill>
                <a:effectLst>
                  <a:outerShdw blurRad="38100" dist="38100" dir="2700000" algn="tl">
                    <a:srgbClr val="C0C0C0"/>
                  </a:outerShdw>
                </a:effectLst>
                <a:latin typeface="Trebuchet MS" panose="020B0603020202020204" pitchFamily="34" charset="0"/>
                <a:cs typeface="Arial" panose="020B0604020202020204" pitchFamily="34" charset="0"/>
              </a:rPr>
              <a:t>http://rocnee.ro </a:t>
            </a:r>
            <a:endParaRPr lang="ro-RO" i="1" dirty="0">
              <a:solidFill>
                <a:schemeClr val="tx1"/>
              </a:solidFill>
              <a:effectLst>
                <a:outerShdw blurRad="38100" dist="38100" dir="2700000" algn="tl">
                  <a:srgbClr val="C0C0C0"/>
                </a:outerShdw>
              </a:effectLst>
              <a:latin typeface="Trebuchet MS" panose="020B0603020202020204" pitchFamily="34" charset="0"/>
              <a:cs typeface="Arial" panose="020B0604020202020204" pitchFamily="34" charset="0"/>
            </a:endParaRPr>
          </a:p>
          <a:p>
            <a:pPr>
              <a:lnSpc>
                <a:spcPct val="90000"/>
              </a:lnSpc>
            </a:pPr>
            <a:endParaRPr lang="it-IT" altLang="ro-RO" b="1" dirty="0">
              <a:solidFill>
                <a:schemeClr val="tx1"/>
              </a:solidFill>
              <a:latin typeface="Arial" panose="020B0604020202020204" pitchFamily="34" charset="0"/>
              <a:cs typeface="Arial" panose="020B0604020202020204" pitchFamily="34" charset="0"/>
            </a:endParaRPr>
          </a:p>
          <a:p>
            <a:pPr marL="0" indent="0">
              <a:buNone/>
            </a:pPr>
            <a:endParaRPr lang="en-US" dirty="0">
              <a:solidFill>
                <a:schemeClr val="tx1"/>
              </a:solidFill>
            </a:endParaRPr>
          </a:p>
        </p:txBody>
      </p:sp>
    </p:spTree>
    <p:extLst>
      <p:ext uri="{BB962C8B-B14F-4D97-AF65-F5344CB8AC3E}">
        <p14:creationId xmlns:p14="http://schemas.microsoft.com/office/powerpoint/2010/main" val="19085126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A0623F3-A30D-4564-BC15-AFCD519A1EDC}"/>
              </a:ext>
            </a:extLst>
          </p:cNvPr>
          <p:cNvSpPr>
            <a:spLocks noGrp="1"/>
          </p:cNvSpPr>
          <p:nvPr>
            <p:ph type="title"/>
          </p:nvPr>
        </p:nvSpPr>
        <p:spPr>
          <a:solidFill>
            <a:schemeClr val="accent4">
              <a:lumMod val="40000"/>
              <a:lumOff val="60000"/>
            </a:schemeClr>
          </a:solidFill>
        </p:spPr>
        <p:txBody>
          <a:bodyPr/>
          <a:lstStyle/>
          <a:p>
            <a:r>
              <a:rPr lang="ro-RO" b="1" dirty="0">
                <a:solidFill>
                  <a:schemeClr val="tx1"/>
                </a:solidFill>
              </a:rPr>
              <a:t>Cadre didactice</a:t>
            </a:r>
            <a:endParaRPr lang="en-US" b="1" dirty="0">
              <a:solidFill>
                <a:schemeClr val="tx1"/>
              </a:solidFill>
            </a:endParaRPr>
          </a:p>
        </p:txBody>
      </p:sp>
      <p:sp>
        <p:nvSpPr>
          <p:cNvPr id="4" name="Content Placeholder 2">
            <a:extLst>
              <a:ext uri="{FF2B5EF4-FFF2-40B4-BE49-F238E27FC236}">
                <a16:creationId xmlns="" xmlns:a16="http://schemas.microsoft.com/office/drawing/2014/main" id="{D50EA462-0F85-47E8-8640-E1C07D757304}"/>
              </a:ext>
            </a:extLst>
          </p:cNvPr>
          <p:cNvSpPr>
            <a:spLocks noGrp="1"/>
          </p:cNvSpPr>
          <p:nvPr>
            <p:ph idx="1"/>
          </p:nvPr>
        </p:nvSpPr>
        <p:spPr>
          <a:xfrm>
            <a:off x="0" y="1930400"/>
            <a:ext cx="10515600" cy="4351338"/>
          </a:xfrm>
          <a:solidFill>
            <a:schemeClr val="accent2">
              <a:lumMod val="40000"/>
              <a:lumOff val="60000"/>
            </a:schemeClr>
          </a:solidFill>
        </p:spPr>
        <p:txBody>
          <a:bodyPr/>
          <a:lstStyle/>
          <a:p>
            <a:pPr algn="just">
              <a:lnSpc>
                <a:spcPct val="90000"/>
              </a:lnSpc>
              <a:buClr>
                <a:srgbClr val="FFFF99"/>
              </a:buClr>
              <a:buNone/>
              <a:defRPr/>
            </a:pPr>
            <a:endParaRPr lang="ro-RO" altLang="en-US" b="1" dirty="0">
              <a:solidFill>
                <a:srgbClr val="002060"/>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a:p>
            <a:pPr algn="just">
              <a:lnSpc>
                <a:spcPct val="90000"/>
              </a:lnSpc>
              <a:buClr>
                <a:srgbClr val="FFFF99"/>
              </a:buClr>
              <a:buNone/>
              <a:defRPr/>
            </a:pPr>
            <a:endParaRPr lang="ro-RO" altLang="en-US" b="1" dirty="0">
              <a:solidFill>
                <a:srgbClr val="002060"/>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a:p>
            <a:pPr algn="just">
              <a:lnSpc>
                <a:spcPct val="90000"/>
              </a:lnSpc>
              <a:buClr>
                <a:srgbClr val="FFFF99"/>
              </a:buClr>
              <a:buNone/>
              <a:defRPr/>
            </a:pPr>
            <a:r>
              <a:rPr lang="en-US" altLang="en-US" b="1" dirty="0" err="1">
                <a:solidFill>
                  <a:srgbClr val="00206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Planificarea</a:t>
            </a:r>
            <a:r>
              <a:rPr lang="en-US" altLang="en-US" b="1" dirty="0">
                <a:solidFill>
                  <a:srgbClr val="00206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ro-RO" altLang="en-US" b="1" dirty="0" err="1">
                <a:solidFill>
                  <a:srgbClr val="00206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şi</a:t>
            </a:r>
            <a:r>
              <a:rPr lang="ro-RO" altLang="en-US" b="1" dirty="0">
                <a:solidFill>
                  <a:srgbClr val="00206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proiectarea didactică</a:t>
            </a:r>
          </a:p>
          <a:p>
            <a:pPr marL="0" indent="0" algn="just">
              <a:lnSpc>
                <a:spcPct val="90000"/>
              </a:lnSpc>
              <a:buClr>
                <a:srgbClr val="FFFF99"/>
              </a:buClr>
              <a:buNone/>
              <a:defRPr/>
            </a:pPr>
            <a:r>
              <a:rPr lang="ro-RO" altLang="en-US" b="1" dirty="0">
                <a:solidFill>
                  <a:srgbClr val="00206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Elaborarea planificării calendaristice</a:t>
            </a:r>
          </a:p>
          <a:p>
            <a:pPr marL="0" indent="0" algn="just">
              <a:lnSpc>
                <a:spcPct val="90000"/>
              </a:lnSpc>
              <a:buClr>
                <a:srgbClr val="FFFF99"/>
              </a:buClr>
              <a:buNone/>
              <a:defRPr/>
            </a:pPr>
            <a:r>
              <a:rPr lang="ro-RO" altLang="zh-CN" b="1" dirty="0">
                <a:solidFill>
                  <a:srgbClr val="00206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Proiectarea </a:t>
            </a:r>
            <a:r>
              <a:rPr lang="ro-RO" altLang="zh-CN" b="1" dirty="0" err="1">
                <a:solidFill>
                  <a:srgbClr val="00206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unităţi</a:t>
            </a:r>
            <a:r>
              <a:rPr lang="en-US" altLang="zh-CN" b="1" dirty="0" err="1">
                <a:solidFill>
                  <a:srgbClr val="00206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lor</a:t>
            </a:r>
            <a:r>
              <a:rPr lang="ro-RO" altLang="zh-CN" b="1" dirty="0">
                <a:solidFill>
                  <a:srgbClr val="00206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de </a:t>
            </a:r>
            <a:r>
              <a:rPr lang="ro-RO" altLang="zh-CN" b="1" dirty="0" err="1">
                <a:solidFill>
                  <a:srgbClr val="00206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învăţare</a:t>
            </a:r>
            <a:endParaRPr lang="en-US" altLang="zh-CN" b="1" dirty="0">
              <a:solidFill>
                <a:srgbClr val="002060"/>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a:p>
            <a:pPr algn="just">
              <a:lnSpc>
                <a:spcPct val="90000"/>
              </a:lnSpc>
              <a:buClr>
                <a:srgbClr val="FFFF99"/>
              </a:buClr>
              <a:buNone/>
              <a:defRPr/>
            </a:pPr>
            <a:r>
              <a:rPr lang="ro-RO" altLang="en-US" b="1" dirty="0">
                <a:solidFill>
                  <a:srgbClr val="00206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Schița lecției, pentru cei aflați în primii 3 ani de activitate</a:t>
            </a:r>
            <a:endParaRPr lang="en-US" altLang="en-US" b="1" dirty="0">
              <a:solidFill>
                <a:srgbClr val="002060"/>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a:p>
            <a:pPr algn="just"/>
            <a:endParaRPr lang="ro-RO" dirty="0"/>
          </a:p>
        </p:txBody>
      </p:sp>
    </p:spTree>
    <p:extLst>
      <p:ext uri="{BB962C8B-B14F-4D97-AF65-F5344CB8AC3E}">
        <p14:creationId xmlns:p14="http://schemas.microsoft.com/office/powerpoint/2010/main" val="38146512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550ABDBE-DABB-483E-8608-D9E586DD624B}"/>
              </a:ext>
            </a:extLst>
          </p:cNvPr>
          <p:cNvSpPr>
            <a:spLocks noGrp="1"/>
          </p:cNvSpPr>
          <p:nvPr>
            <p:ph idx="1"/>
          </p:nvPr>
        </p:nvSpPr>
        <p:spPr>
          <a:xfrm>
            <a:off x="838200" y="603504"/>
            <a:ext cx="10515600" cy="5573459"/>
          </a:xfrm>
        </p:spPr>
        <p:txBody>
          <a:bodyPr>
            <a:normAutofit/>
          </a:bodyPr>
          <a:lstStyle/>
          <a:p>
            <a:pPr algn="just">
              <a:defRPr/>
            </a:pPr>
            <a:r>
              <a:rPr lang="ro-RO" altLang="en-US" b="1" i="1" dirty="0">
                <a:effectLst>
                  <a:outerShdw blurRad="38100" dist="38100" dir="2700000" algn="tl">
                    <a:srgbClr val="C0C0C0"/>
                  </a:outerShdw>
                </a:effectLst>
                <a:latin typeface="Times New Roman" panose="02020603050405020304" pitchFamily="18" charset="0"/>
                <a:cs typeface="Times New Roman" panose="02020603050405020304" pitchFamily="18" charset="0"/>
              </a:rPr>
              <a:t>Planificarea calendaristică – document proiectiv</a:t>
            </a:r>
            <a:endParaRPr lang="ro-RO" altLang="en-US" b="1" dirty="0">
              <a:effectLst>
                <a:outerShdw blurRad="38100" dist="38100" dir="2700000" algn="tl">
                  <a:srgbClr val="C0C0C0"/>
                </a:outerShdw>
              </a:effectLst>
              <a:latin typeface="Times New Roman" panose="02020603050405020304" pitchFamily="18" charset="0"/>
              <a:cs typeface="Times New Roman" panose="02020603050405020304" pitchFamily="18" charset="0"/>
            </a:endParaRPr>
          </a:p>
          <a:p>
            <a:pPr algn="just">
              <a:defRPr/>
            </a:pPr>
            <a:r>
              <a:rPr lang="ro-RO" altLang="en-US" dirty="0">
                <a:latin typeface="Times New Roman" panose="02020603050405020304" pitchFamily="18" charset="0"/>
                <a:cs typeface="Times New Roman" panose="02020603050405020304" pitchFamily="18" charset="0"/>
              </a:rPr>
              <a:t>Planificarea calendaristică reprezintă un document proiectiv, necesar realizării </a:t>
            </a:r>
            <a:r>
              <a:rPr lang="ro-RO" altLang="en-US" dirty="0" err="1">
                <a:latin typeface="Times New Roman" panose="02020603050405020304" pitchFamily="18" charset="0"/>
                <a:cs typeface="Times New Roman" panose="02020603050405020304" pitchFamily="18" charset="0"/>
              </a:rPr>
              <a:t>activităţilor</a:t>
            </a:r>
            <a:r>
              <a:rPr lang="ro-RO" altLang="en-US" dirty="0">
                <a:latin typeface="Times New Roman" panose="02020603050405020304" pitchFamily="18" charset="0"/>
                <a:cs typeface="Times New Roman" panose="02020603050405020304" pitchFamily="18" charset="0"/>
              </a:rPr>
              <a:t> didactice care permite asocierea, într-un mod personalizat, a elementelor programei (</a:t>
            </a:r>
            <a:r>
              <a:rPr lang="ro-RO" altLang="en-US" dirty="0" err="1">
                <a:latin typeface="Times New Roman" panose="02020603050405020304" pitchFamily="18" charset="0"/>
                <a:cs typeface="Times New Roman" panose="02020603050405020304" pitchFamily="18" charset="0"/>
              </a:rPr>
              <a:t>competenţe</a:t>
            </a:r>
            <a:r>
              <a:rPr lang="ro-RO" altLang="en-US" dirty="0">
                <a:latin typeface="Times New Roman" panose="02020603050405020304" pitchFamily="18" charset="0"/>
                <a:cs typeface="Times New Roman" panose="02020603050405020304" pitchFamily="18" charset="0"/>
              </a:rPr>
              <a:t> specifice </a:t>
            </a:r>
            <a:r>
              <a:rPr lang="ro-RO" altLang="en-US" dirty="0" err="1">
                <a:latin typeface="Times New Roman" panose="02020603050405020304" pitchFamily="18" charset="0"/>
                <a:cs typeface="Times New Roman" panose="02020603050405020304" pitchFamily="18" charset="0"/>
              </a:rPr>
              <a:t>şi</a:t>
            </a:r>
            <a:r>
              <a:rPr lang="ro-RO" altLang="en-US" dirty="0">
                <a:latin typeface="Times New Roman" panose="02020603050405020304" pitchFamily="18" charset="0"/>
                <a:cs typeface="Times New Roman" panose="02020603050405020304" pitchFamily="18" charset="0"/>
              </a:rPr>
              <a:t> </a:t>
            </a:r>
            <a:r>
              <a:rPr lang="ro-RO" altLang="en-US" dirty="0" err="1">
                <a:latin typeface="Times New Roman" panose="02020603050405020304" pitchFamily="18" charset="0"/>
                <a:cs typeface="Times New Roman" panose="02020603050405020304" pitchFamily="18" charset="0"/>
              </a:rPr>
              <a:t>conţinuturi</a:t>
            </a:r>
            <a:r>
              <a:rPr lang="ro-RO" altLang="en-US" dirty="0">
                <a:latin typeface="Times New Roman" panose="02020603050405020304" pitchFamily="18" charset="0"/>
                <a:cs typeface="Times New Roman" panose="02020603050405020304" pitchFamily="18" charset="0"/>
              </a:rPr>
              <a:t>), în cadrul </a:t>
            </a:r>
            <a:r>
              <a:rPr lang="ro-RO" altLang="en-US" dirty="0" err="1">
                <a:latin typeface="Times New Roman" panose="02020603050405020304" pitchFamily="18" charset="0"/>
                <a:cs typeface="Times New Roman" panose="02020603050405020304" pitchFamily="18" charset="0"/>
              </a:rPr>
              <a:t>unităţilor</a:t>
            </a:r>
            <a:r>
              <a:rPr lang="ro-RO" altLang="en-US" dirty="0">
                <a:latin typeface="Times New Roman" panose="02020603050405020304" pitchFamily="18" charset="0"/>
                <a:cs typeface="Times New Roman" panose="02020603050405020304" pitchFamily="18" charset="0"/>
              </a:rPr>
              <a:t> de </a:t>
            </a:r>
            <a:r>
              <a:rPr lang="ro-RO" altLang="en-US" dirty="0" err="1">
                <a:latin typeface="Times New Roman" panose="02020603050405020304" pitchFamily="18" charset="0"/>
                <a:cs typeface="Times New Roman" panose="02020603050405020304" pitchFamily="18" charset="0"/>
              </a:rPr>
              <a:t>învăţare</a:t>
            </a:r>
            <a:r>
              <a:rPr lang="ro-RO" altLang="en-US" dirty="0">
                <a:latin typeface="Times New Roman" panose="02020603050405020304" pitchFamily="18" charset="0"/>
                <a:cs typeface="Times New Roman" panose="02020603050405020304" pitchFamily="18" charset="0"/>
              </a:rPr>
              <a:t>. Acestora le sunt alocate </a:t>
            </a:r>
            <a:r>
              <a:rPr lang="ro-RO" altLang="en-US" dirty="0" err="1">
                <a:latin typeface="Times New Roman" panose="02020603050405020304" pitchFamily="18" charset="0"/>
                <a:cs typeface="Times New Roman" panose="02020603050405020304" pitchFamily="18" charset="0"/>
              </a:rPr>
              <a:t>unităţi</a:t>
            </a:r>
            <a:r>
              <a:rPr lang="ro-RO" altLang="en-US" dirty="0">
                <a:latin typeface="Times New Roman" panose="02020603050405020304" pitchFamily="18" charset="0"/>
                <a:cs typeface="Times New Roman" panose="02020603050405020304" pitchFamily="18" charset="0"/>
              </a:rPr>
              <a:t> de timp (număr de ore </a:t>
            </a:r>
            <a:r>
              <a:rPr lang="ro-RO" altLang="en-US" dirty="0" err="1">
                <a:latin typeface="Times New Roman" panose="02020603050405020304" pitchFamily="18" charset="0"/>
                <a:cs typeface="Times New Roman" panose="02020603050405020304" pitchFamily="18" charset="0"/>
              </a:rPr>
              <a:t>şi</a:t>
            </a:r>
            <a:r>
              <a:rPr lang="ro-RO" altLang="en-US" dirty="0">
                <a:latin typeface="Times New Roman" panose="02020603050405020304" pitchFamily="18" charset="0"/>
                <a:cs typeface="Times New Roman" panose="02020603050405020304" pitchFamily="18" charset="0"/>
              </a:rPr>
              <a:t> săptămâni) considerate ca optime de către cadrul didactic, pe parcursul unui an </a:t>
            </a:r>
            <a:r>
              <a:rPr lang="ro-RO" altLang="en-US" dirty="0" err="1">
                <a:latin typeface="Times New Roman" panose="02020603050405020304" pitchFamily="18" charset="0"/>
                <a:cs typeface="Times New Roman" panose="02020603050405020304" pitchFamily="18" charset="0"/>
              </a:rPr>
              <a:t>şcolar</a:t>
            </a:r>
            <a:r>
              <a:rPr lang="ro-RO" altLang="en-US" dirty="0">
                <a:latin typeface="Times New Roman" panose="02020603050405020304" pitchFamily="18" charset="0"/>
                <a:cs typeface="Times New Roman" panose="02020603050405020304" pitchFamily="18" charset="0"/>
              </a:rPr>
              <a:t>.</a:t>
            </a:r>
          </a:p>
          <a:p>
            <a:pPr algn="just">
              <a:defRPr/>
            </a:pPr>
            <a:r>
              <a:rPr lang="ro-RO" altLang="en-US" dirty="0">
                <a:latin typeface="Times New Roman" panose="02020603050405020304" pitchFamily="18" charset="0"/>
                <a:cs typeface="Times New Roman" panose="02020603050405020304" pitchFamily="18" charset="0"/>
              </a:rPr>
              <a:t>În elaborarea planificării calendaristice </a:t>
            </a:r>
            <a:r>
              <a:rPr lang="ro-RO" altLang="en-US" b="1" dirty="0">
                <a:latin typeface="Times New Roman" panose="02020603050405020304" pitchFamily="18" charset="0"/>
                <a:cs typeface="Times New Roman" panose="02020603050405020304" pitchFamily="18" charset="0"/>
              </a:rPr>
              <a:t>programa </a:t>
            </a:r>
            <a:r>
              <a:rPr lang="ro-RO" altLang="en-US" b="1" dirty="0" err="1">
                <a:latin typeface="Times New Roman" panose="02020603050405020304" pitchFamily="18" charset="0"/>
                <a:cs typeface="Times New Roman" panose="02020603050405020304" pitchFamily="18" charset="0"/>
              </a:rPr>
              <a:t>şcolară</a:t>
            </a:r>
            <a:r>
              <a:rPr lang="ro-RO" altLang="en-US" b="1" dirty="0">
                <a:latin typeface="Times New Roman" panose="02020603050405020304" pitchFamily="18" charset="0"/>
                <a:cs typeface="Times New Roman" panose="02020603050405020304" pitchFamily="18" charset="0"/>
              </a:rPr>
              <a:t> reprezintă documentul de </a:t>
            </a:r>
            <a:r>
              <a:rPr lang="ro-RO" altLang="en-US" b="1" dirty="0" err="1">
                <a:latin typeface="Times New Roman" panose="02020603050405020304" pitchFamily="18" charset="0"/>
                <a:cs typeface="Times New Roman" panose="02020603050405020304" pitchFamily="18" charset="0"/>
              </a:rPr>
              <a:t>referinţă</a:t>
            </a:r>
            <a:r>
              <a:rPr lang="ro-RO" altLang="en-US" dirty="0">
                <a:latin typeface="Times New Roman" panose="02020603050405020304" pitchFamily="18" charset="0"/>
                <a:cs typeface="Times New Roman" panose="02020603050405020304" pitchFamily="18" charset="0"/>
              </a:rPr>
              <a:t>. După lectura atentă </a:t>
            </a:r>
            <a:r>
              <a:rPr lang="ro-RO" altLang="en-US" dirty="0" err="1">
                <a:latin typeface="Times New Roman" panose="02020603050405020304" pitchFamily="18" charset="0"/>
                <a:cs typeface="Times New Roman" panose="02020603050405020304" pitchFamily="18" charset="0"/>
              </a:rPr>
              <a:t>şi</a:t>
            </a:r>
            <a:r>
              <a:rPr lang="ro-RO" altLang="en-US" dirty="0">
                <a:latin typeface="Times New Roman" panose="02020603050405020304" pitchFamily="18" charset="0"/>
                <a:cs typeface="Times New Roman" panose="02020603050405020304" pitchFamily="18" charset="0"/>
              </a:rPr>
              <a:t> integrală a programei </a:t>
            </a:r>
            <a:r>
              <a:rPr lang="ro-RO" altLang="en-US" dirty="0" err="1">
                <a:latin typeface="Times New Roman" panose="02020603050405020304" pitchFamily="18" charset="0"/>
                <a:cs typeface="Times New Roman" panose="02020603050405020304" pitchFamily="18" charset="0"/>
              </a:rPr>
              <a:t>şcolare</a:t>
            </a:r>
            <a:r>
              <a:rPr lang="ro-RO" altLang="en-US" dirty="0">
                <a:latin typeface="Times New Roman" panose="02020603050405020304" pitchFamily="18" charset="0"/>
                <a:cs typeface="Times New Roman" panose="02020603050405020304" pitchFamily="18" charset="0"/>
              </a:rPr>
              <a:t>, elaborarea planificării calendaristice presupune parcurgerea următoarelor etape:</a:t>
            </a:r>
          </a:p>
          <a:p>
            <a:pPr marL="0" indent="0" algn="just">
              <a:buNone/>
              <a:defRPr/>
            </a:pPr>
            <a:r>
              <a:rPr lang="ro-RO" altLang="en-US" b="1" dirty="0">
                <a:latin typeface="Times New Roman" panose="02020603050405020304" pitchFamily="18" charset="0"/>
                <a:cs typeface="Times New Roman" panose="02020603050405020304" pitchFamily="18" charset="0"/>
              </a:rPr>
              <a:t>1. asocierea </a:t>
            </a:r>
            <a:r>
              <a:rPr lang="ro-RO" altLang="en-US" b="1" dirty="0" err="1">
                <a:latin typeface="Times New Roman" panose="02020603050405020304" pitchFamily="18" charset="0"/>
                <a:cs typeface="Times New Roman" panose="02020603050405020304" pitchFamily="18" charset="0"/>
              </a:rPr>
              <a:t>competenţelor</a:t>
            </a:r>
            <a:r>
              <a:rPr lang="ro-RO" altLang="en-US" b="1" dirty="0">
                <a:latin typeface="Times New Roman" panose="02020603050405020304" pitchFamily="18" charset="0"/>
                <a:cs typeface="Times New Roman" panose="02020603050405020304" pitchFamily="18" charset="0"/>
              </a:rPr>
              <a:t> specifice </a:t>
            </a:r>
            <a:r>
              <a:rPr lang="ro-RO" altLang="en-US" b="1" dirty="0" err="1">
                <a:latin typeface="Times New Roman" panose="02020603050405020304" pitchFamily="18" charset="0"/>
                <a:cs typeface="Times New Roman" panose="02020603050405020304" pitchFamily="18" charset="0"/>
              </a:rPr>
              <a:t>şi</a:t>
            </a:r>
            <a:r>
              <a:rPr lang="ro-RO" altLang="en-US" b="1" dirty="0">
                <a:latin typeface="Times New Roman" panose="02020603050405020304" pitchFamily="18" charset="0"/>
                <a:cs typeface="Times New Roman" panose="02020603050405020304" pitchFamily="18" charset="0"/>
              </a:rPr>
              <a:t> a </a:t>
            </a:r>
            <a:r>
              <a:rPr lang="ro-RO" altLang="en-US" b="1" dirty="0" err="1">
                <a:latin typeface="Times New Roman" panose="02020603050405020304" pitchFamily="18" charset="0"/>
                <a:cs typeface="Times New Roman" panose="02020603050405020304" pitchFamily="18" charset="0"/>
              </a:rPr>
              <a:t>conţinuturilor</a:t>
            </a:r>
            <a:r>
              <a:rPr lang="ro-RO" altLang="en-US" b="1" dirty="0">
                <a:latin typeface="Times New Roman" panose="02020603050405020304" pitchFamily="18" charset="0"/>
                <a:cs typeface="Times New Roman" panose="02020603050405020304" pitchFamily="18" charset="0"/>
              </a:rPr>
              <a:t> prezentate în programa </a:t>
            </a:r>
            <a:r>
              <a:rPr lang="ro-RO" altLang="en-US" b="1" dirty="0" err="1">
                <a:latin typeface="Times New Roman" panose="02020603050405020304" pitchFamily="18" charset="0"/>
                <a:cs typeface="Times New Roman" panose="02020603050405020304" pitchFamily="18" charset="0"/>
              </a:rPr>
              <a:t>şcolară</a:t>
            </a:r>
            <a:r>
              <a:rPr lang="ro-RO" altLang="en-US" b="1" dirty="0">
                <a:latin typeface="Times New Roman" panose="02020603050405020304" pitchFamily="18" charset="0"/>
                <a:cs typeface="Times New Roman" panose="02020603050405020304" pitchFamily="18" charset="0"/>
              </a:rPr>
              <a:t>;</a:t>
            </a:r>
            <a:endParaRPr lang="ro-RO" altLang="en-US" dirty="0">
              <a:latin typeface="Times New Roman" panose="02020603050405020304" pitchFamily="18" charset="0"/>
              <a:cs typeface="Times New Roman" panose="02020603050405020304" pitchFamily="18" charset="0"/>
            </a:endParaRPr>
          </a:p>
          <a:p>
            <a:pPr marL="0" indent="0" algn="just">
              <a:buNone/>
              <a:defRPr/>
            </a:pPr>
            <a:r>
              <a:rPr lang="ro-RO" altLang="en-US" b="1" dirty="0">
                <a:latin typeface="Times New Roman" panose="02020603050405020304" pitchFamily="18" charset="0"/>
                <a:cs typeface="Times New Roman" panose="02020603050405020304" pitchFamily="18" charset="0"/>
              </a:rPr>
              <a:t>2. stabilirea </a:t>
            </a:r>
            <a:r>
              <a:rPr lang="ro-RO" altLang="en-US" b="1" dirty="0" err="1">
                <a:latin typeface="Times New Roman" panose="02020603050405020304" pitchFamily="18" charset="0"/>
                <a:cs typeface="Times New Roman" panose="02020603050405020304" pitchFamily="18" charset="0"/>
              </a:rPr>
              <a:t>unităţilor</a:t>
            </a:r>
            <a:r>
              <a:rPr lang="ro-RO" altLang="en-US" b="1" dirty="0">
                <a:latin typeface="Times New Roman" panose="02020603050405020304" pitchFamily="18" charset="0"/>
                <a:cs typeface="Times New Roman" panose="02020603050405020304" pitchFamily="18" charset="0"/>
              </a:rPr>
              <a:t> de </a:t>
            </a:r>
            <a:r>
              <a:rPr lang="ro-RO" altLang="en-US" b="1" dirty="0" err="1">
                <a:latin typeface="Times New Roman" panose="02020603050405020304" pitchFamily="18" charset="0"/>
                <a:cs typeface="Times New Roman" panose="02020603050405020304" pitchFamily="18" charset="0"/>
              </a:rPr>
              <a:t>învăţare</a:t>
            </a:r>
            <a:r>
              <a:rPr lang="ro-RO" altLang="en-US" b="1" dirty="0">
                <a:latin typeface="Times New Roman" panose="02020603050405020304" pitchFamily="18" charset="0"/>
                <a:cs typeface="Times New Roman" panose="02020603050405020304" pitchFamily="18" charset="0"/>
              </a:rPr>
              <a:t>;</a:t>
            </a:r>
            <a:endParaRPr lang="ro-RO" altLang="en-US" dirty="0">
              <a:latin typeface="Times New Roman" panose="02020603050405020304" pitchFamily="18" charset="0"/>
              <a:cs typeface="Times New Roman" panose="02020603050405020304" pitchFamily="18" charset="0"/>
            </a:endParaRPr>
          </a:p>
          <a:p>
            <a:pPr marL="0" indent="0" algn="just">
              <a:buNone/>
              <a:defRPr/>
            </a:pPr>
            <a:r>
              <a:rPr lang="ro-RO" altLang="en-US" b="1" dirty="0">
                <a:latin typeface="Times New Roman" panose="02020603050405020304" pitchFamily="18" charset="0"/>
                <a:cs typeface="Times New Roman" panose="02020603050405020304" pitchFamily="18" charset="0"/>
              </a:rPr>
              <a:t>3. stabilirea succesiunii parcurgerii </a:t>
            </a:r>
            <a:r>
              <a:rPr lang="ro-RO" altLang="en-US" b="1" dirty="0" err="1">
                <a:latin typeface="Times New Roman" panose="02020603050405020304" pitchFamily="18" charset="0"/>
                <a:cs typeface="Times New Roman" panose="02020603050405020304" pitchFamily="18" charset="0"/>
              </a:rPr>
              <a:t>unităţilor</a:t>
            </a:r>
            <a:r>
              <a:rPr lang="ro-RO" altLang="en-US" b="1" dirty="0">
                <a:latin typeface="Times New Roman" panose="02020603050405020304" pitchFamily="18" charset="0"/>
                <a:cs typeface="Times New Roman" panose="02020603050405020304" pitchFamily="18" charset="0"/>
              </a:rPr>
              <a:t> de </a:t>
            </a:r>
            <a:r>
              <a:rPr lang="ro-RO" altLang="en-US" b="1" dirty="0" err="1">
                <a:latin typeface="Times New Roman" panose="02020603050405020304" pitchFamily="18" charset="0"/>
                <a:cs typeface="Times New Roman" panose="02020603050405020304" pitchFamily="18" charset="0"/>
              </a:rPr>
              <a:t>învăţare</a:t>
            </a:r>
            <a:r>
              <a:rPr lang="ro-RO" altLang="en-US" b="1" dirty="0">
                <a:latin typeface="Times New Roman" panose="02020603050405020304" pitchFamily="18" charset="0"/>
                <a:cs typeface="Times New Roman" panose="02020603050405020304" pitchFamily="18" charset="0"/>
              </a:rPr>
              <a:t>;</a:t>
            </a:r>
            <a:endParaRPr lang="ro-RO" altLang="en-US" dirty="0">
              <a:latin typeface="Times New Roman" panose="02020603050405020304" pitchFamily="18" charset="0"/>
              <a:cs typeface="Times New Roman" panose="02020603050405020304" pitchFamily="18" charset="0"/>
            </a:endParaRPr>
          </a:p>
          <a:p>
            <a:pPr algn="just">
              <a:buFontTx/>
              <a:buAutoNum type="arabicPeriod" startAt="4"/>
              <a:defRPr/>
            </a:pPr>
            <a:r>
              <a:rPr lang="ro-RO" altLang="en-US" b="1" dirty="0">
                <a:latin typeface="Times New Roman" panose="02020603050405020304" pitchFamily="18" charset="0"/>
                <a:cs typeface="Times New Roman" panose="02020603050405020304" pitchFamily="18" charset="0"/>
              </a:rPr>
              <a:t>stabilirea bugetului de timp necesar pentru fiecare unitate de </a:t>
            </a:r>
            <a:r>
              <a:rPr lang="ro-RO" altLang="en-US" b="1" dirty="0" err="1">
                <a:latin typeface="Times New Roman" panose="02020603050405020304" pitchFamily="18" charset="0"/>
                <a:cs typeface="Times New Roman" panose="02020603050405020304" pitchFamily="18" charset="0"/>
              </a:rPr>
              <a:t>învăţare</a:t>
            </a:r>
            <a:r>
              <a:rPr lang="ro-RO" altLang="en-US" b="1" dirty="0">
                <a:latin typeface="Times New Roman" panose="02020603050405020304" pitchFamily="18" charset="0"/>
                <a:cs typeface="Times New Roman" panose="02020603050405020304" pitchFamily="18" charset="0"/>
              </a:rPr>
              <a:t>.</a:t>
            </a:r>
          </a:p>
          <a:p>
            <a:pPr algn="just">
              <a:buFontTx/>
              <a:buAutoNum type="arabicPeriod" startAt="4"/>
              <a:defRPr/>
            </a:pPr>
            <a:endParaRPr lang="ro-RO" altLang="en-US" b="1" dirty="0">
              <a:latin typeface="Times New Roman" panose="02020603050405020304" pitchFamily="18" charset="0"/>
              <a:cs typeface="Times New Roman" panose="02020603050405020304" pitchFamily="18" charset="0"/>
            </a:endParaRPr>
          </a:p>
          <a:p>
            <a:pPr algn="just">
              <a:defRPr/>
            </a:pPr>
            <a:r>
              <a:rPr lang="ro-RO" altLang="en-US" dirty="0">
                <a:latin typeface="Times New Roman" panose="02020603050405020304" pitchFamily="18" charset="0"/>
                <a:cs typeface="Times New Roman" panose="02020603050405020304" pitchFamily="18" charset="0"/>
              </a:rPr>
              <a:t>Planificarea calendaristică anuală </a:t>
            </a:r>
            <a:r>
              <a:rPr lang="ro-RO" altLang="en-US" b="1" dirty="0">
                <a:latin typeface="Times New Roman" panose="02020603050405020304" pitchFamily="18" charset="0"/>
                <a:cs typeface="Times New Roman" panose="02020603050405020304" pitchFamily="18" charset="0"/>
              </a:rPr>
              <a:t>nu se realizează pe baza manualelor </a:t>
            </a:r>
            <a:r>
              <a:rPr lang="ro-RO" altLang="en-US" b="1" dirty="0" err="1">
                <a:latin typeface="Times New Roman" panose="02020603050405020304" pitchFamily="18" charset="0"/>
                <a:cs typeface="Times New Roman" panose="02020603050405020304" pitchFamily="18" charset="0"/>
              </a:rPr>
              <a:t>şcolare</a:t>
            </a:r>
            <a:r>
              <a:rPr lang="ro-RO" altLang="en-US" dirty="0">
                <a:latin typeface="Times New Roman" panose="02020603050405020304" pitchFamily="18" charset="0"/>
                <a:cs typeface="Times New Roman" panose="02020603050405020304" pitchFamily="18" charset="0"/>
              </a:rPr>
              <a:t>, acestea fiind materiale curriculare adresate elevilor. </a:t>
            </a:r>
          </a:p>
          <a:p>
            <a:endParaRPr lang="en-US" dirty="0"/>
          </a:p>
        </p:txBody>
      </p:sp>
    </p:spTree>
    <p:extLst>
      <p:ext uri="{BB962C8B-B14F-4D97-AF65-F5344CB8AC3E}">
        <p14:creationId xmlns:p14="http://schemas.microsoft.com/office/powerpoint/2010/main" val="42532392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1484310" y="1029731"/>
            <a:ext cx="10018713" cy="4761470"/>
          </a:xfrm>
          <a:prstGeom prst="rect">
            <a:avLst/>
          </a:prstGeom>
        </p:spPr>
        <p:txBody>
          <a:bodyPr>
            <a:normAutofit fontScale="92500" lnSpcReduction="10000"/>
          </a:bodyPr>
          <a:lstStyle/>
          <a:p>
            <a:pPr marL="0" indent="0">
              <a:buNone/>
            </a:pPr>
            <a:endParaRPr lang="ro-RO" b="1" dirty="0">
              <a:latin typeface="Calibri" panose="020F0502020204030204" pitchFamily="34" charset="0"/>
              <a:cs typeface="Calibri" panose="020F0502020204030204" pitchFamily="34" charset="0"/>
            </a:endParaRPr>
          </a:p>
          <a:p>
            <a:pPr marL="0" indent="0">
              <a:buNone/>
            </a:pPr>
            <a:r>
              <a:rPr lang="ro-RO" b="1" dirty="0">
                <a:latin typeface="Calibri" panose="020F0502020204030204" pitchFamily="34" charset="0"/>
                <a:cs typeface="Calibri" panose="020F0502020204030204" pitchFamily="34" charset="0"/>
              </a:rPr>
              <a:t>Curriculum național: planurile-cadru, programele și manualele școlare,  în vigoare</a:t>
            </a:r>
          </a:p>
          <a:p>
            <a:pPr marL="0" indent="0">
              <a:buNone/>
            </a:pPr>
            <a:endParaRPr lang="ro-RO" b="1" dirty="0">
              <a:latin typeface="Calibri" panose="020F0502020204030204" pitchFamily="34" charset="0"/>
              <a:cs typeface="Calibri" panose="020F0502020204030204" pitchFamily="34" charset="0"/>
            </a:endParaRPr>
          </a:p>
          <a:p>
            <a:r>
              <a:rPr lang="en-US" altLang="zh-CN" b="1" dirty="0">
                <a:solidFill>
                  <a:schemeClr val="tx1"/>
                </a:solidFill>
                <a:ea typeface="Calibri" pitchFamily="34" charset="0"/>
                <a:cs typeface="Times New Roman" pitchFamily="18" charset="0"/>
              </a:rPr>
              <a:t>P</a:t>
            </a:r>
            <a:r>
              <a:rPr lang="ro-RO" altLang="zh-CN" b="1" dirty="0">
                <a:solidFill>
                  <a:schemeClr val="tx1"/>
                </a:solidFill>
                <a:ea typeface="Calibri" pitchFamily="34" charset="0"/>
                <a:cs typeface="Times New Roman" pitchFamily="18" charset="0"/>
              </a:rPr>
              <a:t>lanuri - cadru pentru învățământul gimnazial</a:t>
            </a:r>
            <a:r>
              <a:rPr lang="ro-RO" altLang="zh-CN" b="1" i="1" dirty="0">
                <a:solidFill>
                  <a:schemeClr val="tx1"/>
                </a:solidFill>
                <a:ea typeface="Calibri" pitchFamily="34" charset="0"/>
                <a:cs typeface="Times New Roman" pitchFamily="18" charset="0"/>
              </a:rPr>
              <a:t> </a:t>
            </a:r>
            <a:r>
              <a:rPr lang="ro-RO" altLang="zh-CN" b="1" dirty="0">
                <a:solidFill>
                  <a:schemeClr val="tx1"/>
                </a:solidFill>
                <a:ea typeface="Calibri" pitchFamily="34" charset="0"/>
                <a:cs typeface="Times New Roman" pitchFamily="18" charset="0"/>
              </a:rPr>
              <a:t>aprobate</a:t>
            </a:r>
            <a:r>
              <a:rPr lang="ro-RO" altLang="zh-CN" b="1" i="1" dirty="0">
                <a:solidFill>
                  <a:schemeClr val="tx1"/>
                </a:solidFill>
                <a:ea typeface="Calibri" pitchFamily="34" charset="0"/>
                <a:cs typeface="Times New Roman" pitchFamily="18" charset="0"/>
              </a:rPr>
              <a:t> </a:t>
            </a:r>
            <a:r>
              <a:rPr lang="ro-RO" altLang="zh-CN" b="1" dirty="0">
                <a:solidFill>
                  <a:schemeClr val="tx1"/>
                </a:solidFill>
                <a:ea typeface="Calibri" pitchFamily="34" charset="0"/>
                <a:cs typeface="Times New Roman" pitchFamily="18" charset="0"/>
              </a:rPr>
              <a:t>prin OMENCS nr. </a:t>
            </a:r>
            <a:r>
              <a:rPr lang="ro-RO" altLang="zh-CN" b="1" dirty="0">
                <a:ea typeface="Calibri" pitchFamily="34" charset="0"/>
                <a:cs typeface="Times New Roman" pitchFamily="18" charset="0"/>
              </a:rPr>
              <a:t>3590/5.04.2016,</a:t>
            </a:r>
            <a:r>
              <a:rPr lang="en-US" altLang="zh-CN" b="1" dirty="0">
                <a:ea typeface="Calibri" pitchFamily="34" charset="0"/>
                <a:cs typeface="Times New Roman" pitchFamily="18" charset="0"/>
              </a:rPr>
              <a:t> cu </a:t>
            </a:r>
            <a:r>
              <a:rPr lang="en-US" altLang="zh-CN" b="1" dirty="0" err="1">
                <a:ea typeface="Calibri" pitchFamily="34" charset="0"/>
                <a:cs typeface="Times New Roman" pitchFamily="18" charset="0"/>
              </a:rPr>
              <a:t>modific</a:t>
            </a:r>
            <a:r>
              <a:rPr lang="ro-RO" altLang="zh-CN" b="1" dirty="0" err="1">
                <a:ea typeface="Calibri" pitchFamily="34" charset="0"/>
                <a:cs typeface="Times New Roman" pitchFamily="18" charset="0"/>
              </a:rPr>
              <a:t>ările</a:t>
            </a:r>
            <a:r>
              <a:rPr lang="ro-RO" altLang="zh-CN" b="1" dirty="0">
                <a:ea typeface="Calibri" pitchFamily="34" charset="0"/>
                <a:cs typeface="Times New Roman" pitchFamily="18" charset="0"/>
              </a:rPr>
              <a:t> și completările ulterioare</a:t>
            </a:r>
            <a:r>
              <a:rPr lang="en-US" altLang="zh-CN" b="1" dirty="0">
                <a:ea typeface="Calibri" pitchFamily="34" charset="0"/>
                <a:cs typeface="Times New Roman" pitchFamily="18" charset="0"/>
              </a:rPr>
              <a:t> (OMEN 4221/2018)</a:t>
            </a:r>
            <a:r>
              <a:rPr lang="ro-RO" b="1" dirty="0">
                <a:latin typeface="Calibri" panose="020F0502020204030204" pitchFamily="34" charset="0"/>
                <a:cs typeface="Calibri" panose="020F0502020204030204" pitchFamily="34" charset="0"/>
              </a:rPr>
              <a:t> </a:t>
            </a:r>
          </a:p>
          <a:p>
            <a:pPr>
              <a:lnSpc>
                <a:spcPct val="90000"/>
              </a:lnSpc>
              <a:buFontTx/>
              <a:buChar char="-"/>
            </a:pPr>
            <a:r>
              <a:rPr lang="ro-RO" altLang="ro-RO" b="1" dirty="0"/>
              <a:t>P</a:t>
            </a:r>
            <a:r>
              <a:rPr lang="it-IT" altLang="ro-RO" b="1" dirty="0"/>
              <a:t>rograme şcolare</a:t>
            </a:r>
            <a:r>
              <a:rPr lang="ro-RO" altLang="ro-RO" b="1" dirty="0"/>
              <a:t> (primar, gimnazial, liceal): C</a:t>
            </a:r>
            <a:r>
              <a:rPr lang="en-US" altLang="ro-RO" b="1" dirty="0" err="1"/>
              <a:t>onsilier</a:t>
            </a:r>
            <a:r>
              <a:rPr lang="ro-RO" altLang="ro-RO" b="1" dirty="0"/>
              <a:t>e</a:t>
            </a:r>
            <a:r>
              <a:rPr lang="en-US" altLang="ro-RO" b="1" dirty="0"/>
              <a:t> </a:t>
            </a:r>
            <a:r>
              <a:rPr lang="ro-RO" altLang="ro-RO" b="1" dirty="0"/>
              <a:t>și dezvoltare personală cls. V-VIII (aprobate prin OMEN nr. 3393/2017) și Consiliere și orientare cls. IX-XII/dirigenție (programe școlare - OMEC nr. 5287/2006 și OMEC nr. 5132/2009 privind activitățile specifice funcției de diriginte )</a:t>
            </a:r>
          </a:p>
          <a:p>
            <a:pPr>
              <a:lnSpc>
                <a:spcPct val="90000"/>
              </a:lnSpc>
              <a:buFontTx/>
              <a:buChar char="-"/>
            </a:pPr>
            <a:r>
              <a:rPr lang="ro-RO" b="1" dirty="0">
                <a:latin typeface="Calibri" panose="020F0502020204030204" pitchFamily="34" charset="0"/>
                <a:cs typeface="Calibri" panose="020F0502020204030204" pitchFamily="34" charset="0"/>
              </a:rPr>
              <a:t>Nota 128RS/26.08.2021 – prof</a:t>
            </a:r>
            <a:r>
              <a:rPr lang="en-US" b="1" dirty="0" err="1">
                <a:latin typeface="Calibri" panose="020F0502020204030204" pitchFamily="34" charset="0"/>
                <a:cs typeface="Calibri" panose="020F0502020204030204" pitchFamily="34" charset="0"/>
              </a:rPr>
              <a:t>esorii</a:t>
            </a:r>
            <a:r>
              <a:rPr lang="ro-RO" b="1" dirty="0">
                <a:latin typeface="Calibri" panose="020F0502020204030204" pitchFamily="34" charset="0"/>
                <a:cs typeface="Calibri" panose="020F0502020204030204" pitchFamily="34" charset="0"/>
              </a:rPr>
              <a:t> diriginți nu solicită/colectează și prelucrează informații cu privire la locul de muncă, ocupația sau profesia părinților/reprezentanților legali ai elevilor</a:t>
            </a:r>
          </a:p>
          <a:p>
            <a:pPr>
              <a:lnSpc>
                <a:spcPct val="90000"/>
              </a:lnSpc>
              <a:buFontTx/>
              <a:buChar char="-"/>
            </a:pPr>
            <a:r>
              <a:rPr lang="ro-RO" b="1" dirty="0">
                <a:latin typeface="Calibri" panose="020F0502020204030204" pitchFamily="34" charset="0"/>
                <a:cs typeface="Calibri" panose="020F0502020204030204" pitchFamily="34" charset="0"/>
              </a:rPr>
              <a:t>ROFUIP nr. 4183/2022 cu modificări și completări ulterioare</a:t>
            </a:r>
          </a:p>
          <a:p>
            <a:pPr>
              <a:lnSpc>
                <a:spcPct val="90000"/>
              </a:lnSpc>
              <a:buFontTx/>
              <a:buChar char="-"/>
            </a:pPr>
            <a:r>
              <a:rPr lang="ro-RO" b="1" dirty="0">
                <a:latin typeface="Calibri" panose="020F0502020204030204" pitchFamily="34" charset="0"/>
                <a:cs typeface="Calibri" panose="020F0502020204030204" pitchFamily="34" charset="0"/>
              </a:rPr>
              <a:t>OM nr. 6233/04.09.2023 pentru aprobarea Metodologiei-cadru de organizare și funcționare a </a:t>
            </a:r>
            <a:r>
              <a:rPr lang="ro-RO" b="1" dirty="0" err="1">
                <a:latin typeface="Calibri" panose="020F0502020204030204" pitchFamily="34" charset="0"/>
                <a:cs typeface="Calibri" panose="020F0502020204030204" pitchFamily="34" charset="0"/>
              </a:rPr>
              <a:t>a</a:t>
            </a:r>
            <a:r>
              <a:rPr lang="ro-RO" b="1" dirty="0">
                <a:latin typeface="Calibri" panose="020F0502020204030204" pitchFamily="34" charset="0"/>
                <a:cs typeface="Calibri" panose="020F0502020204030204" pitchFamily="34" charset="0"/>
              </a:rPr>
              <a:t> C.A. din unitățile de învățământ preuniversitar</a:t>
            </a:r>
          </a:p>
          <a:p>
            <a:pPr>
              <a:lnSpc>
                <a:spcPct val="90000"/>
              </a:lnSpc>
              <a:buFontTx/>
              <a:buChar char="-"/>
            </a:pPr>
            <a:r>
              <a:rPr lang="ro-RO" b="1" dirty="0">
                <a:latin typeface="Calibri" panose="020F0502020204030204" pitchFamily="34" charset="0"/>
                <a:cs typeface="Calibri" panose="020F0502020204030204" pitchFamily="34" charset="0"/>
              </a:rPr>
              <a:t>Adresa nr. 438/LIF/04.09.2023 – referitoare la notare</a:t>
            </a:r>
            <a:r>
              <a:rPr lang="en-US" b="1" dirty="0">
                <a:latin typeface="Calibri" panose="020F0502020204030204" pitchFamily="34" charset="0"/>
                <a:cs typeface="Calibri" panose="020F0502020204030204" pitchFamily="34" charset="0"/>
              </a:rPr>
              <a:t/>
            </a:r>
            <a:br>
              <a:rPr lang="en-US" b="1" dirty="0">
                <a:latin typeface="Calibri" panose="020F0502020204030204" pitchFamily="34" charset="0"/>
                <a:cs typeface="Calibri" panose="020F0502020204030204" pitchFamily="34" charset="0"/>
              </a:rPr>
            </a:br>
            <a:r>
              <a:rPr lang="ro-RO" b="1" dirty="0"/>
              <a:t> </a:t>
            </a:r>
            <a:r>
              <a:rPr lang="ro-RO" dirty="0"/>
              <a:t/>
            </a:r>
            <a:br>
              <a:rPr lang="ro-RO" dirty="0"/>
            </a:br>
            <a:endParaRPr lang="ro-RO" dirty="0"/>
          </a:p>
        </p:txBody>
      </p:sp>
    </p:spTree>
    <p:extLst>
      <p:ext uri="{BB962C8B-B14F-4D97-AF65-F5344CB8AC3E}">
        <p14:creationId xmlns:p14="http://schemas.microsoft.com/office/powerpoint/2010/main" val="20048304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F58A0E68-DFBB-468F-8099-80F6F5717FCE}"/>
              </a:ext>
            </a:extLst>
          </p:cNvPr>
          <p:cNvSpPr>
            <a:spLocks noGrp="1"/>
          </p:cNvSpPr>
          <p:nvPr>
            <p:ph sz="quarter" idx="4294967295"/>
          </p:nvPr>
        </p:nvSpPr>
        <p:spPr>
          <a:xfrm>
            <a:off x="913774" y="2367092"/>
            <a:ext cx="10363826" cy="3424107"/>
          </a:xfrm>
          <a:prstGeom prst="rect">
            <a:avLst/>
          </a:prstGeom>
        </p:spPr>
        <p:txBody>
          <a:bodyPr/>
          <a:lstStyle/>
          <a:p>
            <a:r>
              <a:rPr lang="ro-RO" dirty="0"/>
              <a:t>Consiliere și orientare </a:t>
            </a:r>
          </a:p>
          <a:p>
            <a:pPr marL="0" indent="0">
              <a:buNone/>
            </a:pPr>
            <a:r>
              <a:rPr lang="ro-RO" dirty="0"/>
              <a:t>- </a:t>
            </a:r>
            <a:r>
              <a:rPr lang="ro-RO" dirty="0" err="1"/>
              <a:t>Joblandia</a:t>
            </a:r>
            <a:r>
              <a:rPr lang="ro-RO" dirty="0"/>
              <a:t> -</a:t>
            </a:r>
            <a:r>
              <a:rPr lang="en-US" b="0" i="0" dirty="0">
                <a:solidFill>
                  <a:srgbClr val="222222"/>
                </a:solidFill>
                <a:effectLst/>
                <a:latin typeface="Arial" panose="020B0604020202020204" pitchFamily="34" charset="0"/>
              </a:rPr>
              <a:t> </a:t>
            </a:r>
            <a:r>
              <a:rPr lang="en-US" b="0" i="0" dirty="0">
                <a:solidFill>
                  <a:srgbClr val="1155CC"/>
                </a:solidFill>
                <a:effectLst/>
                <a:latin typeface="Arial" panose="020B0604020202020204" pitchFamily="34" charset="0"/>
              </a:rPr>
              <a:t>www.joblandia.ro</a:t>
            </a:r>
            <a:r>
              <a:rPr lang="en-US" b="0" i="0" dirty="0">
                <a:solidFill>
                  <a:srgbClr val="222222"/>
                </a:solidFill>
                <a:effectLst/>
                <a:latin typeface="Arial" panose="020B0604020202020204" pitchFamily="34" charset="0"/>
              </a:rPr>
              <a:t> </a:t>
            </a:r>
            <a:r>
              <a:rPr lang="ro-RO" b="0" i="0" dirty="0">
                <a:solidFill>
                  <a:srgbClr val="222222"/>
                </a:solidFill>
                <a:effectLst/>
                <a:latin typeface="Arial" panose="020B0604020202020204" pitchFamily="34" charset="0"/>
              </a:rPr>
              <a:t>- </a:t>
            </a:r>
            <a:r>
              <a:rPr lang="en-US" dirty="0" err="1"/>
              <a:t>facilit</a:t>
            </a:r>
            <a:r>
              <a:rPr lang="ro-RO" dirty="0" err="1"/>
              <a:t>ează</a:t>
            </a:r>
            <a:r>
              <a:rPr lang="en-US" dirty="0"/>
              <a:t> </a:t>
            </a:r>
            <a:r>
              <a:rPr lang="en-US" dirty="0" err="1"/>
              <a:t>accesul</a:t>
            </a:r>
            <a:r>
              <a:rPr lang="en-US" dirty="0"/>
              <a:t> </a:t>
            </a:r>
            <a:r>
              <a:rPr lang="en-US" dirty="0" err="1"/>
              <a:t>tinerilor</a:t>
            </a:r>
            <a:r>
              <a:rPr lang="en-US" dirty="0"/>
              <a:t> </a:t>
            </a:r>
            <a:r>
              <a:rPr lang="en-US" dirty="0" err="1"/>
              <a:t>în</a:t>
            </a:r>
            <a:r>
              <a:rPr lang="en-US" dirty="0"/>
              <a:t> </a:t>
            </a:r>
            <a:r>
              <a:rPr lang="en-US" dirty="0" err="1"/>
              <a:t>companii</a:t>
            </a:r>
            <a:r>
              <a:rPr lang="en-US" dirty="0"/>
              <a:t>, </a:t>
            </a:r>
            <a:r>
              <a:rPr lang="en-US" dirty="0" err="1"/>
              <a:t>mentorat</a:t>
            </a:r>
            <a:r>
              <a:rPr lang="en-US" dirty="0"/>
              <a:t>, </a:t>
            </a:r>
            <a:r>
              <a:rPr lang="en-US" dirty="0" err="1"/>
              <a:t>oportunități</a:t>
            </a:r>
            <a:r>
              <a:rPr lang="en-US" dirty="0"/>
              <a:t> de </a:t>
            </a:r>
            <a:r>
              <a:rPr lang="en-US" dirty="0" err="1"/>
              <a:t>angajare</a:t>
            </a:r>
            <a:r>
              <a:rPr lang="en-US" dirty="0"/>
              <a:t> </a:t>
            </a:r>
            <a:r>
              <a:rPr lang="en-US" dirty="0" err="1"/>
              <a:t>și</a:t>
            </a:r>
            <a:r>
              <a:rPr lang="en-US" dirty="0"/>
              <a:t> </a:t>
            </a:r>
            <a:r>
              <a:rPr lang="en-US" dirty="0" err="1"/>
              <a:t>învățare</a:t>
            </a:r>
            <a:r>
              <a:rPr lang="en-US" dirty="0"/>
              <a:t> </a:t>
            </a:r>
            <a:r>
              <a:rPr lang="en-US" dirty="0" err="1"/>
              <a:t>în</a:t>
            </a:r>
            <a:r>
              <a:rPr lang="en-US" dirty="0"/>
              <a:t> </a:t>
            </a:r>
            <a:r>
              <a:rPr lang="en-US" dirty="0" err="1"/>
              <a:t>mediile</a:t>
            </a:r>
            <a:r>
              <a:rPr lang="en-US" dirty="0"/>
              <a:t> de </a:t>
            </a:r>
            <a:r>
              <a:rPr lang="en-US" dirty="0" err="1"/>
              <a:t>lucru</a:t>
            </a:r>
            <a:r>
              <a:rPr lang="en-US" dirty="0"/>
              <a:t>. </a:t>
            </a:r>
            <a:endParaRPr lang="ro-RO" dirty="0"/>
          </a:p>
        </p:txBody>
      </p:sp>
      <p:pic>
        <p:nvPicPr>
          <p:cNvPr id="4" name="Picture 3">
            <a:extLst>
              <a:ext uri="{FF2B5EF4-FFF2-40B4-BE49-F238E27FC236}">
                <a16:creationId xmlns="" xmlns:a16="http://schemas.microsoft.com/office/drawing/2014/main" id="{3B5EFB02-43BF-461E-B92A-F7557697133E}"/>
              </a:ext>
            </a:extLst>
          </p:cNvPr>
          <p:cNvPicPr>
            <a:picLocks noChangeAspect="1"/>
          </p:cNvPicPr>
          <p:nvPr/>
        </p:nvPicPr>
        <p:blipFill>
          <a:blip r:embed="rId2"/>
          <a:stretch>
            <a:fillRect/>
          </a:stretch>
        </p:blipFill>
        <p:spPr>
          <a:xfrm>
            <a:off x="7944443" y="559276"/>
            <a:ext cx="2020824" cy="1225125"/>
          </a:xfrm>
          <a:prstGeom prst="rect">
            <a:avLst/>
          </a:prstGeom>
        </p:spPr>
      </p:pic>
    </p:spTree>
    <p:extLst>
      <p:ext uri="{BB962C8B-B14F-4D97-AF65-F5344CB8AC3E}">
        <p14:creationId xmlns:p14="http://schemas.microsoft.com/office/powerpoint/2010/main" val="1228961327"/>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docProps/app.xml><?xml version="1.0" encoding="utf-8"?>
<Properties xmlns="http://schemas.openxmlformats.org/officeDocument/2006/extended-properties" xmlns:vt="http://schemas.openxmlformats.org/officeDocument/2006/docPropsVTypes">
  <Template>Facet</Template>
  <TotalTime>118</TotalTime>
  <Words>2295</Words>
  <Application>Microsoft Office PowerPoint</Application>
  <PresentationFormat>Widescreen</PresentationFormat>
  <Paragraphs>198</Paragraphs>
  <Slides>23</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23</vt:i4>
      </vt:variant>
    </vt:vector>
  </HeadingPairs>
  <TitlesOfParts>
    <vt:vector size="32" baseType="lpstr">
      <vt:lpstr>Arial</vt:lpstr>
      <vt:lpstr>Calibri</vt:lpstr>
      <vt:lpstr>华文新魏</vt:lpstr>
      <vt:lpstr>Tahoma</vt:lpstr>
      <vt:lpstr>Times New Roman</vt:lpstr>
      <vt:lpstr>Trebuchet MS</vt:lpstr>
      <vt:lpstr>Wingdings 2</vt:lpstr>
      <vt:lpstr>Wingdings 3</vt:lpstr>
      <vt:lpstr>Facet</vt:lpstr>
      <vt:lpstr>    </vt:lpstr>
      <vt:lpstr>  Structura anului şcolar 2024-2025   </vt:lpstr>
      <vt:lpstr>Examene naționale 2024-2025 </vt:lpstr>
      <vt:lpstr>Documente recente</vt:lpstr>
      <vt:lpstr>Documente şcolare</vt:lpstr>
      <vt:lpstr>Cadre didactice</vt:lpstr>
      <vt:lpstr>PowerPoint Presentation</vt:lpstr>
      <vt:lpstr>PowerPoint Presentation</vt:lpstr>
      <vt:lpstr>PowerPoint Presentation</vt:lpstr>
      <vt:lpstr>Portofoliul inspectorului școlar</vt:lpstr>
      <vt:lpstr>PowerPoint Presentation</vt:lpstr>
      <vt:lpstr>Profesorul diriginte</vt:lpstr>
      <vt:lpstr>PowerPoint Presentation</vt:lpstr>
      <vt:lpstr>PowerPoint Presentation</vt:lpstr>
      <vt:lpstr>PowerPoint Presentation</vt:lpstr>
      <vt:lpstr>Perspective </vt:lpstr>
      <vt:lpstr>Calendarul proiectelor de educație extrașcolară</vt:lpstr>
      <vt:lpstr>CONCURSURI NAȚIONALE  </vt:lpstr>
      <vt:lpstr>Proiecte, parteneriate, activități extrașcolare </vt:lpstr>
      <vt:lpstr>AVIZE activități extrașcolare</vt:lpstr>
      <vt:lpstr>RAPORTĂRI ANUALE – în drive</vt:lpstr>
      <vt:lpstr>Documente ale directorilor de palate și cluburi ale elevilor  (monitorizate de inspectorul educativ) </vt:lpstr>
      <vt:lpstr>SUCCES ȘI BUCURII ÎN NOUL AN ȘCOLAR 2024-2025!</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Daniela Calugaru</dc:creator>
  <cp:lastModifiedBy>DELL</cp:lastModifiedBy>
  <cp:revision>14</cp:revision>
  <dcterms:created xsi:type="dcterms:W3CDTF">2024-09-10T06:18:35Z</dcterms:created>
  <dcterms:modified xsi:type="dcterms:W3CDTF">2024-09-17T12:03:33Z</dcterms:modified>
</cp:coreProperties>
</file>