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5" autoAdjust="0"/>
    <p:restoredTop sz="94660"/>
  </p:normalViewPr>
  <p:slideViewPr>
    <p:cSldViewPr>
      <p:cViewPr varScale="1">
        <p:scale>
          <a:sx n="69" d="100"/>
          <a:sy n="69" d="100"/>
        </p:scale>
        <p:origin x="-141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F01891-24C0-46BA-A36F-CD8A4E4519CE}" type="datetimeFigureOut">
              <a:rPr lang="en-US" smtClean="0"/>
              <a:pPr/>
              <a:t>11/21/2017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5664FA-359D-43A1-AD52-C77FBE96809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5664FA-359D-43A1-AD52-C77FBE96809E}"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0B85789-309B-42D1-9A07-3BD01B00CF0E}"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85789-309B-42D1-9A07-3BD01B00CF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85789-309B-42D1-9A07-3BD01B00CF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85789-309B-42D1-9A07-3BD01B00CF0E}"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0B85789-309B-42D1-9A07-3BD01B00CF0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B85789-309B-42D1-9A07-3BD01B00CF0E}"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B85789-309B-42D1-9A07-3BD01B00CF0E}"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B85789-309B-42D1-9A07-3BD01B00CF0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B85789-309B-42D1-9A07-3BD01B00CF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B85789-309B-42D1-9A07-3BD01B00CF0E}"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B75461D-C99A-416F-8018-151DC7749742}" type="datetimeFigureOut">
              <a:rPr lang="en-US" smtClean="0"/>
              <a:pPr/>
              <a:t>11/21/2017</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0B85789-309B-42D1-9A07-3BD01B00CF0E}"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B75461D-C99A-416F-8018-151DC7749742}" type="datetimeFigureOut">
              <a:rPr lang="en-US" smtClean="0"/>
              <a:pPr/>
              <a:t>11/21/2017</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0B85789-309B-42D1-9A07-3BD01B00CF0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kids.nationalgeographic.com/explore/history/thanksgiving-traditions" TargetMode="External"/><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hyperlink" Target="http://abc7.com/traffic/23m-to-pass-through-lax-during-thanksgiving-travel-period/1622183/"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kids.nationalgeographic.com/explore/history/thanksgiving-traditions" TargetMode="Externa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kids.nationalgeographic.com/explore/history/thanksgiving-traditions"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kids.nationalgeographic.com/explore/history/thanksgiving-traditions"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kids.nationalgeographic.com/explore/history/thanksgiving-traditions" TargetMode="Externa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5.xml"/><Relationship Id="rId4" Type="http://schemas.openxmlformats.org/officeDocument/2006/relationships/hyperlink" Target="https://kids.nationalgeographic.com/explore/history/thanksgiving-traditions"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kids.nationalgeographic.com/explore/history/thanksgiving-traditions"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kids.nationalgeographic.com/explore/history/thanksgiving-traditions" TargetMode="External"/><Relationship Id="rId2" Type="http://schemas.openxmlformats.org/officeDocument/2006/relationships/hyperlink" Target="https://kids.nationalgeographic.com/explore/awesome-8-thanksgiving" TargetMode="External"/><Relationship Id="rId1" Type="http://schemas.openxmlformats.org/officeDocument/2006/relationships/slideLayout" Target="../slideLayouts/slideLayout9.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anksgiving Day"/>
          <p:cNvPicPr/>
          <p:nvPr/>
        </p:nvPicPr>
        <p:blipFill>
          <a:blip r:embed="rId3"/>
          <a:srcRect/>
          <a:stretch>
            <a:fillRect/>
          </a:stretch>
        </p:blipFill>
        <p:spPr bwMode="auto">
          <a:xfrm>
            <a:off x="714348" y="428604"/>
            <a:ext cx="7643866" cy="5929354"/>
          </a:xfrm>
          <a:prstGeom prst="rect">
            <a:avLst/>
          </a:prstGeom>
          <a:noFill/>
          <a:ln w="9525">
            <a:noFill/>
            <a:miter lim="800000"/>
            <a:headEnd/>
            <a:tailEnd/>
          </a:ln>
        </p:spPr>
      </p:pic>
      <p:sp>
        <p:nvSpPr>
          <p:cNvPr id="3" name="Subtitle 2"/>
          <p:cNvSpPr>
            <a:spLocks noGrp="1"/>
          </p:cNvSpPr>
          <p:nvPr>
            <p:ph type="subTitle" idx="1"/>
          </p:nvPr>
        </p:nvSpPr>
        <p:spPr>
          <a:xfrm>
            <a:off x="1295400" y="3200400"/>
            <a:ext cx="6400800" cy="3086120"/>
          </a:xfrm>
        </p:spPr>
        <p:txBody>
          <a:bodyPr>
            <a:normAutofit fontScale="92500" lnSpcReduction="20000"/>
          </a:bodyPr>
          <a:lstStyle/>
          <a:p>
            <a:endParaRPr lang="ro-RO" sz="4800" b="1" dirty="0" smtClean="0">
              <a:solidFill>
                <a:schemeClr val="tx1"/>
              </a:solidFill>
            </a:endParaRPr>
          </a:p>
          <a:p>
            <a:r>
              <a:rPr lang="en-US" sz="4800" b="1" dirty="0" smtClean="0">
                <a:solidFill>
                  <a:srgbClr val="FFFF00"/>
                </a:solidFill>
              </a:rPr>
              <a:t>THANKSGIVING </a:t>
            </a:r>
            <a:r>
              <a:rPr lang="ro-RO" sz="4800" b="1" dirty="0" smtClean="0">
                <a:solidFill>
                  <a:srgbClr val="FFFF00"/>
                </a:solidFill>
              </a:rPr>
              <a:t> </a:t>
            </a:r>
            <a:r>
              <a:rPr lang="en-US" sz="4800" b="1" dirty="0" smtClean="0">
                <a:solidFill>
                  <a:srgbClr val="FFFF00"/>
                </a:solidFill>
              </a:rPr>
              <a:t>AND </a:t>
            </a:r>
            <a:r>
              <a:rPr lang="ro-RO" sz="4800" b="1" dirty="0" smtClean="0">
                <a:solidFill>
                  <a:srgbClr val="FFFF00"/>
                </a:solidFill>
              </a:rPr>
              <a:t> </a:t>
            </a:r>
            <a:r>
              <a:rPr lang="en-US" sz="4800" b="1" dirty="0" smtClean="0">
                <a:solidFill>
                  <a:srgbClr val="FFFF00"/>
                </a:solidFill>
              </a:rPr>
              <a:t>THE PILGRIM </a:t>
            </a:r>
            <a:r>
              <a:rPr lang="ro-RO" sz="4800" b="1" dirty="0" smtClean="0">
                <a:solidFill>
                  <a:srgbClr val="FFFF00"/>
                </a:solidFill>
              </a:rPr>
              <a:t> </a:t>
            </a:r>
            <a:r>
              <a:rPr lang="en-US" sz="4800" b="1" dirty="0" smtClean="0">
                <a:solidFill>
                  <a:srgbClr val="FFFF00"/>
                </a:solidFill>
              </a:rPr>
              <a:t>FATHERS</a:t>
            </a:r>
            <a:r>
              <a:rPr lang="ro-RO" sz="4800" dirty="0" smtClean="0">
                <a:solidFill>
                  <a:srgbClr val="FFFF00"/>
                </a:solidFill>
              </a:rPr>
              <a:t> </a:t>
            </a:r>
          </a:p>
          <a:p>
            <a:r>
              <a:rPr lang="ro-RO" sz="2200" dirty="0" smtClean="0">
                <a:solidFill>
                  <a:srgbClr val="FFFF00"/>
                </a:solidFill>
              </a:rPr>
              <a:t>GRADE 7 B</a:t>
            </a:r>
            <a:endParaRPr lang="ro-RO" sz="2200" b="1" dirty="0" smtClean="0">
              <a:solidFill>
                <a:srgbClr val="FFFF00"/>
              </a:solidFill>
            </a:endParaRPr>
          </a:p>
          <a:p>
            <a:pPr fontAlgn="base"/>
            <a:r>
              <a:rPr lang="en-US" sz="4400" b="1" dirty="0" smtClean="0"/>
              <a:t> </a:t>
            </a:r>
            <a:endParaRPr lang="en-US" sz="4400" dirty="0" smtClean="0"/>
          </a:p>
          <a:p>
            <a:r>
              <a:rPr lang="ro-RO" sz="1400" i="1" dirty="0" err="1" smtClean="0">
                <a:solidFill>
                  <a:schemeClr val="bg1"/>
                </a:solidFill>
                <a:latin typeface="Arial Narrow" pitchFamily="34" charset="0"/>
              </a:rPr>
              <a:t>Photo</a:t>
            </a:r>
            <a:r>
              <a:rPr lang="ro-RO" sz="1400" i="1" dirty="0" smtClean="0">
                <a:solidFill>
                  <a:schemeClr val="bg1"/>
                </a:solidFill>
                <a:latin typeface="Arial Narrow" pitchFamily="34" charset="0"/>
              </a:rPr>
              <a:t>:</a:t>
            </a:r>
            <a:r>
              <a:rPr lang="en-US" sz="1400" i="1" dirty="0" smtClean="0">
                <a:solidFill>
                  <a:schemeClr val="bg1"/>
                </a:solidFill>
                <a:latin typeface="Arial Narrow" pitchFamily="34" charset="0"/>
              </a:rPr>
              <a:t>https://www.timeanddate.com/holidays/us/thanksgiving-day</a:t>
            </a:r>
            <a:endParaRPr lang="en-US" sz="1400" dirty="0" smtClean="0">
              <a:solidFill>
                <a:schemeClr val="bg1"/>
              </a:solidFill>
              <a:latin typeface="Arial Narrow" pitchFamily="34" charset="0"/>
            </a:endParaRPr>
          </a:p>
          <a:p>
            <a:endParaRPr lang="ro-RO" sz="4800" b="1" dirty="0" smtClean="0">
              <a:solidFill>
                <a:schemeClr val="tx1"/>
              </a:solidFill>
            </a:endParaRPr>
          </a:p>
          <a:p>
            <a:endParaRPr lang="en-US" sz="4800" dirty="0">
              <a:solidFill>
                <a:schemeClr val="tx1"/>
              </a:solidFill>
            </a:endParaRPr>
          </a:p>
        </p:txBody>
      </p:sp>
      <p:sp>
        <p:nvSpPr>
          <p:cNvPr id="2" name="Title 1"/>
          <p:cNvSpPr>
            <a:spLocks noGrp="1"/>
          </p:cNvSpPr>
          <p:nvPr>
            <p:ph type="ctrTitle"/>
          </p:nvPr>
        </p:nvSpPr>
        <p:spPr>
          <a:xfrm>
            <a:off x="642910" y="571481"/>
            <a:ext cx="7815290" cy="1500197"/>
          </a:xfrm>
        </p:spPr>
        <p:txBody>
          <a:bodyPr>
            <a:normAutofit fontScale="90000"/>
          </a:bodyPr>
          <a:lstStyle/>
          <a:p>
            <a:pPr fontAlgn="base"/>
            <a:r>
              <a:rPr lang="ro-RO" b="1" dirty="0" smtClean="0"/>
              <a:t/>
            </a:r>
            <a:br>
              <a:rPr lang="ro-RO" b="1" dirty="0" smtClean="0"/>
            </a:br>
            <a:r>
              <a:rPr lang="ro-RO" b="1" dirty="0" smtClean="0"/>
              <a:t/>
            </a:r>
            <a:br>
              <a:rPr lang="ro-RO" b="1" dirty="0" smtClean="0"/>
            </a:br>
            <a:r>
              <a:rPr lang="ro-RO" b="1" dirty="0" smtClean="0"/>
              <a:t/>
            </a:r>
            <a:br>
              <a:rPr lang="ro-RO" b="1" dirty="0" smtClean="0"/>
            </a:br>
            <a:r>
              <a:rPr lang="ro-RO" b="1" dirty="0" smtClean="0"/>
              <a:t/>
            </a:r>
            <a:br>
              <a:rPr lang="ro-RO" b="1" dirty="0" smtClean="0"/>
            </a:br>
            <a:r>
              <a:rPr lang="ro-RO" sz="3600" b="1" dirty="0" smtClean="0"/>
              <a:t>ȘCOALA GIMNAZIALĂ NR.1 MORENI</a:t>
            </a:r>
            <a:r>
              <a:rPr lang="en-US" sz="3600" dirty="0"/>
              <a:t/>
            </a:r>
            <a:br>
              <a:rPr lang="en-US" sz="3600" dirty="0"/>
            </a:br>
            <a:r>
              <a:rPr lang="ro-RO" sz="3600" dirty="0" smtClean="0"/>
              <a:t> </a:t>
            </a:r>
            <a:r>
              <a:rPr lang="ro-RO" sz="2000" dirty="0" err="1" smtClean="0"/>
              <a:t>Teacher</a:t>
            </a:r>
            <a:r>
              <a:rPr lang="ro-RO" sz="2000" dirty="0" smtClean="0"/>
              <a:t>:  Camelia Vasilescu</a:t>
            </a:r>
            <a:r>
              <a:rPr lang="en-US" b="1" dirty="0"/>
              <a:t>	</a:t>
            </a:r>
            <a:r>
              <a:rPr lang="en-US" dirty="0"/>
              <a:t/>
            </a:r>
            <a:br>
              <a:rPr lang="en-US" dirty="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a.abcnews.com/images/US/GTY-highway-traffic-jt-161123_16x9_608.jpg"/>
          <p:cNvPicPr/>
          <p:nvPr/>
        </p:nvPicPr>
        <p:blipFill>
          <a:blip r:embed="rId2"/>
          <a:srcRect/>
          <a:stretch>
            <a:fillRect/>
          </a:stretch>
        </p:blipFill>
        <p:spPr bwMode="auto">
          <a:xfrm>
            <a:off x="928662" y="1000108"/>
            <a:ext cx="8001088" cy="5572164"/>
          </a:xfrm>
          <a:prstGeom prst="rect">
            <a:avLst/>
          </a:prstGeom>
          <a:noFill/>
          <a:ln w="9525">
            <a:noFill/>
            <a:miter lim="800000"/>
            <a:headEnd/>
            <a:tailEnd/>
          </a:ln>
        </p:spPr>
      </p:pic>
      <p:sp>
        <p:nvSpPr>
          <p:cNvPr id="2" name="Title 1"/>
          <p:cNvSpPr>
            <a:spLocks noGrp="1"/>
          </p:cNvSpPr>
          <p:nvPr>
            <p:ph type="title"/>
          </p:nvPr>
        </p:nvSpPr>
        <p:spPr>
          <a:xfrm>
            <a:off x="914400" y="428604"/>
            <a:ext cx="7772400" cy="928694"/>
          </a:xfrm>
        </p:spPr>
        <p:txBody>
          <a:bodyPr>
            <a:normAutofit fontScale="90000"/>
          </a:bodyPr>
          <a:lstStyle/>
          <a:p>
            <a:pPr algn="ctr"/>
            <a:r>
              <a:rPr lang="ro-RO" sz="1300" b="1" cap="all" dirty="0" smtClean="0"/>
              <a:t/>
            </a:r>
            <a:br>
              <a:rPr lang="ro-RO" sz="1300" b="1" cap="all" dirty="0" smtClean="0"/>
            </a:br>
            <a:r>
              <a:rPr lang="en-US" sz="1300" b="1" cap="all" dirty="0" smtClean="0"/>
              <a:t>/</a:t>
            </a:r>
            <a:r>
              <a:rPr lang="en-US" sz="2200" dirty="0" smtClean="0"/>
              <a:t/>
            </a:r>
            <a:br>
              <a:rPr lang="en-US" sz="2200" dirty="0" smtClean="0"/>
            </a:br>
            <a:r>
              <a:rPr lang="ro-RO" sz="2200" dirty="0" smtClean="0"/>
              <a:t/>
            </a:r>
            <a:br>
              <a:rPr lang="ro-RO" sz="2200" dirty="0" smtClean="0"/>
            </a:br>
            <a:r>
              <a:rPr lang="ro-RO" sz="2200" dirty="0" smtClean="0"/>
              <a:t/>
            </a:r>
            <a:br>
              <a:rPr lang="ro-RO" sz="2200" dirty="0" smtClean="0"/>
            </a:br>
            <a:r>
              <a:rPr lang="ro-RO" sz="2200" dirty="0" smtClean="0"/>
              <a:t/>
            </a:r>
            <a:br>
              <a:rPr lang="ro-RO" sz="2200" dirty="0" smtClean="0"/>
            </a:br>
            <a:r>
              <a:rPr lang="en-US" sz="3100" b="1" cap="all" dirty="0" smtClean="0">
                <a:solidFill>
                  <a:schemeClr val="accent6"/>
                </a:solidFill>
              </a:rPr>
              <a:t>THANKSGIVING TRADITIONS</a:t>
            </a:r>
            <a:r>
              <a:rPr lang="en-US" dirty="0" smtClean="0"/>
              <a:t/>
            </a:r>
            <a:br>
              <a:rPr lang="en-US" dirty="0" smtClean="0"/>
            </a:br>
            <a:endParaRPr lang="en-US" dirty="0"/>
          </a:p>
        </p:txBody>
      </p:sp>
      <p:sp>
        <p:nvSpPr>
          <p:cNvPr id="3" name="Content Placeholder 2"/>
          <p:cNvSpPr>
            <a:spLocks noGrp="1"/>
          </p:cNvSpPr>
          <p:nvPr>
            <p:ph sz="quarter" idx="1"/>
          </p:nvPr>
        </p:nvSpPr>
        <p:spPr>
          <a:xfrm>
            <a:off x="914400" y="1643050"/>
            <a:ext cx="3749040" cy="4376750"/>
          </a:xfrm>
        </p:spPr>
        <p:txBody>
          <a:bodyPr>
            <a:normAutofit fontScale="92500" lnSpcReduction="10000"/>
          </a:bodyPr>
          <a:lstStyle/>
          <a:p>
            <a:r>
              <a:rPr lang="en-US" sz="1100" b="1" i="1" cap="all" dirty="0" smtClean="0">
                <a:hlinkClick r:id="rId3"/>
              </a:rPr>
              <a:t>https://kids.nationalgeographic.com/explore/history/thanksgiving-traditions</a:t>
            </a:r>
            <a:endParaRPr lang="ro-RO" sz="1100" b="1" i="1" cap="all" dirty="0" smtClean="0"/>
          </a:p>
          <a:p>
            <a:pPr algn="just"/>
            <a:r>
              <a:rPr lang="ro-RO" sz="2800" b="1" dirty="0" smtClean="0">
                <a:solidFill>
                  <a:srgbClr val="FFC000"/>
                </a:solidFill>
              </a:rPr>
              <a:t>1. </a:t>
            </a:r>
            <a:r>
              <a:rPr lang="en-US" sz="2800" b="1" dirty="0" smtClean="0">
                <a:solidFill>
                  <a:srgbClr val="FFC000"/>
                </a:solidFill>
              </a:rPr>
              <a:t>Travel</a:t>
            </a:r>
            <a:r>
              <a:rPr lang="en-US" sz="2800" b="1" dirty="0" smtClean="0"/>
              <a:t/>
            </a:r>
            <a:br>
              <a:rPr lang="en-US" sz="2800" b="1" dirty="0" smtClean="0"/>
            </a:br>
            <a:r>
              <a:rPr lang="en-US" sz="2800" dirty="0" smtClean="0">
                <a:solidFill>
                  <a:schemeClr val="bg1">
                    <a:lumMod val="95000"/>
                  </a:schemeClr>
                </a:solidFill>
              </a:rPr>
              <a:t>One of the best things about Thanksgiving is spending time with family. Many people live far from family members and travel long distances by car, train, or plane to be with their loved ones. Thanksgiving is the busiest travel day of the year!</a:t>
            </a:r>
          </a:p>
          <a:p>
            <a:endParaRPr lang="en-US" sz="1100" i="1" dirty="0"/>
          </a:p>
        </p:txBody>
      </p:sp>
      <p:sp>
        <p:nvSpPr>
          <p:cNvPr id="4" name="Content Placeholder 3"/>
          <p:cNvSpPr>
            <a:spLocks noGrp="1"/>
          </p:cNvSpPr>
          <p:nvPr>
            <p:ph sz="quarter" idx="2"/>
          </p:nvPr>
        </p:nvSpPr>
        <p:spPr>
          <a:xfrm>
            <a:off x="4933950" y="1714488"/>
            <a:ext cx="3749040" cy="4305312"/>
          </a:xfrm>
        </p:spPr>
        <p:txBody>
          <a:bodyPr>
            <a:normAutofit fontScale="92500" lnSpcReduction="10000"/>
          </a:bodyPr>
          <a:lstStyle/>
          <a:p>
            <a:r>
              <a:rPr lang="ro-RO" sz="1300" i="1" dirty="0" smtClean="0">
                <a:hlinkClick r:id="rId4"/>
              </a:rPr>
              <a:t>PHOTO: </a:t>
            </a:r>
            <a:r>
              <a:rPr lang="en-US" sz="1300" i="1" dirty="0" smtClean="0">
                <a:hlinkClick r:id="rId4"/>
              </a:rPr>
              <a:t>http://abc7.com/traffic/23m-to-pass-through-lax-during-thanksgiving-travel-period/1622183</a:t>
            </a:r>
            <a:r>
              <a:rPr lang="en-US" dirty="0" smtClean="0">
                <a:hlinkClick r:id="rId4"/>
              </a:rPr>
              <a:t>/</a:t>
            </a:r>
            <a:endParaRPr lang="ro-RO"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o-RO" b="1" dirty="0" smtClean="0">
                <a:solidFill>
                  <a:srgbClr val="FFC000"/>
                </a:solidFill>
              </a:rPr>
              <a:t>2. </a:t>
            </a:r>
            <a:r>
              <a:rPr lang="en-US" b="1" dirty="0" smtClean="0">
                <a:solidFill>
                  <a:srgbClr val="FFC000"/>
                </a:solidFill>
              </a:rPr>
              <a:t>The Feast</a:t>
            </a:r>
            <a:endParaRPr lang="en-US" dirty="0">
              <a:solidFill>
                <a:srgbClr val="FFC000"/>
              </a:solidFill>
            </a:endParaRPr>
          </a:p>
        </p:txBody>
      </p:sp>
      <p:sp>
        <p:nvSpPr>
          <p:cNvPr id="3" name="Text Placeholder 2"/>
          <p:cNvSpPr>
            <a:spLocks noGrp="1"/>
          </p:cNvSpPr>
          <p:nvPr>
            <p:ph type="body" idx="2"/>
          </p:nvPr>
        </p:nvSpPr>
        <p:spPr/>
        <p:txBody>
          <a:bodyPr>
            <a:normAutofit fontScale="77500" lnSpcReduction="20000"/>
          </a:bodyPr>
          <a:lstStyle/>
          <a:p>
            <a:pPr algn="just"/>
            <a:r>
              <a:rPr lang="en-US" b="1" dirty="0" smtClean="0"/>
              <a:t/>
            </a:r>
            <a:br>
              <a:rPr lang="en-US" b="1" dirty="0" smtClean="0"/>
            </a:br>
            <a:r>
              <a:rPr lang="en-US" b="1" dirty="0" smtClean="0"/>
              <a:t>Traditional foods are a large part of Thanksgiving celebrations. Many families include the entire family in the food preparation. Traditional foods include turkey, stuffing, gravy, sweet potatoes, cornbread, mashed potatoes, and cranberry sauce. Many people serve pie for dessert at the end of the meal. Popular pie flavors are pumpkin, pecan, sweet potato, and apple.</a:t>
            </a:r>
            <a:endParaRPr lang="ro-RO" b="1" dirty="0" smtClean="0"/>
          </a:p>
          <a:p>
            <a:pPr algn="just"/>
            <a:r>
              <a:rPr lang="en-US" b="1" i="1" cap="all" dirty="0" smtClean="0">
                <a:hlinkClick r:id="rId2"/>
              </a:rPr>
              <a:t> </a:t>
            </a:r>
            <a:r>
              <a:rPr lang="ro-RO" b="1" i="1" cap="all" dirty="0" smtClean="0">
                <a:hlinkClick r:id="rId2"/>
              </a:rPr>
              <a:t>Text </a:t>
            </a:r>
            <a:r>
              <a:rPr lang="ro-RO" b="1" i="1" cap="all" dirty="0" err="1" smtClean="0">
                <a:hlinkClick r:id="rId2"/>
              </a:rPr>
              <a:t>and</a:t>
            </a:r>
            <a:r>
              <a:rPr lang="ro-RO" b="1" i="1" cap="all" dirty="0" smtClean="0">
                <a:hlinkClick r:id="rId2"/>
              </a:rPr>
              <a:t> </a:t>
            </a:r>
            <a:r>
              <a:rPr lang="ro-RO" b="1" i="1" cap="all" dirty="0" err="1" smtClean="0">
                <a:hlinkClick r:id="rId2"/>
              </a:rPr>
              <a:t>photo</a:t>
            </a:r>
            <a:r>
              <a:rPr lang="ro-RO" b="1" i="1" cap="all" dirty="0" smtClean="0">
                <a:hlinkClick r:id="rId2"/>
              </a:rPr>
              <a:t>: </a:t>
            </a:r>
            <a:r>
              <a:rPr lang="en-US" sz="1400" b="1" i="1" cap="all" dirty="0" smtClean="0">
                <a:hlinkClick r:id="rId2"/>
              </a:rPr>
              <a:t>https</a:t>
            </a:r>
            <a:r>
              <a:rPr lang="en-US" sz="1400" b="1" i="1" cap="all" dirty="0" smtClean="0">
                <a:hlinkClick r:id="rId2"/>
              </a:rPr>
              <a:t>://kids.nationalgeographic.com/explore/history/thanksgiving-traditions</a:t>
            </a:r>
            <a:endParaRPr lang="ro-RO" sz="1400" b="1" i="1" cap="all" dirty="0" smtClean="0"/>
          </a:p>
          <a:p>
            <a:pPr algn="just"/>
            <a:endParaRPr lang="en-US" b="1" dirty="0" smtClean="0"/>
          </a:p>
          <a:p>
            <a:endParaRPr lang="en-US" dirty="0"/>
          </a:p>
        </p:txBody>
      </p:sp>
      <p:pic>
        <p:nvPicPr>
          <p:cNvPr id="5" name="Content Placeholder 4" descr="http://clv.h-cdn.co/assets/15/43/1445459476-thanksgiving-turkey-1-1115.jpg"/>
          <p:cNvPicPr>
            <a:picLocks noGrp="1"/>
          </p:cNvPicPr>
          <p:nvPr>
            <p:ph sz="quarter" idx="1"/>
          </p:nvPr>
        </p:nvPicPr>
        <p:blipFill>
          <a:blip r:embed="rId3"/>
          <a:stretch>
            <a:fillRect/>
          </a:stretch>
        </p:blipFill>
        <p:spPr bwMode="auto">
          <a:xfrm>
            <a:off x="2928926" y="1357298"/>
            <a:ext cx="5929353" cy="5214974"/>
          </a:xfrm>
          <a:prstGeom prst="rect">
            <a:avLst/>
          </a:prstGeom>
          <a:noFill/>
          <a:ln w="9525">
            <a:noFill/>
            <a:miter lim="800000"/>
            <a:headEnd/>
            <a:tailEnd/>
          </a:ln>
        </p:spPr>
      </p:pic>
      <p:sp>
        <p:nvSpPr>
          <p:cNvPr id="6" name="Rectangle 5"/>
          <p:cNvSpPr/>
          <p:nvPr/>
        </p:nvSpPr>
        <p:spPr>
          <a:xfrm>
            <a:off x="4929190" y="6143644"/>
            <a:ext cx="4000528" cy="523220"/>
          </a:xfrm>
          <a:prstGeom prst="rect">
            <a:avLst/>
          </a:prstGeom>
        </p:spPr>
        <p:txBody>
          <a:bodyPr wrap="square">
            <a:spAutoFit/>
          </a:bodyPr>
          <a:lstStyle/>
          <a:p>
            <a:r>
              <a:rPr lang="en-US" sz="1400" i="1" dirty="0" smtClean="0">
                <a:solidFill>
                  <a:schemeClr val="bg1"/>
                </a:solidFill>
              </a:rPr>
              <a:t>PHOTO: http://www.countryliving.com/food-drinks/g1365/turkey-recipes/?slide=4</a:t>
            </a:r>
            <a:endParaRPr lang="en-US" sz="1400" dirty="0" smtClean="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o-RO" b="1" dirty="0" smtClean="0">
                <a:solidFill>
                  <a:srgbClr val="FFC000"/>
                </a:solidFill>
              </a:rPr>
              <a:t>3.</a:t>
            </a:r>
            <a:r>
              <a:rPr lang="en-US" b="1" dirty="0" smtClean="0">
                <a:solidFill>
                  <a:srgbClr val="FFC000"/>
                </a:solidFill>
              </a:rPr>
              <a:t>The Wishbone</a:t>
            </a:r>
            <a:endParaRPr lang="en-US" dirty="0">
              <a:solidFill>
                <a:srgbClr val="FFC000"/>
              </a:solidFill>
            </a:endParaRPr>
          </a:p>
        </p:txBody>
      </p:sp>
      <p:sp>
        <p:nvSpPr>
          <p:cNvPr id="3" name="Text Placeholder 2"/>
          <p:cNvSpPr>
            <a:spLocks noGrp="1"/>
          </p:cNvSpPr>
          <p:nvPr>
            <p:ph type="body" idx="2"/>
          </p:nvPr>
        </p:nvSpPr>
        <p:spPr/>
        <p:txBody>
          <a:bodyPr>
            <a:normAutofit fontScale="77500" lnSpcReduction="20000"/>
          </a:bodyPr>
          <a:lstStyle/>
          <a:p>
            <a:pPr algn="just"/>
            <a:r>
              <a:rPr lang="en-US" dirty="0" smtClean="0"/>
              <a:t/>
            </a:r>
            <a:br>
              <a:rPr lang="en-US" dirty="0" smtClean="0"/>
            </a:br>
            <a:r>
              <a:rPr lang="en-US" b="1" dirty="0" smtClean="0"/>
              <a:t>Some families include breaking the turkey's wishbone as part of their celebration. The wishbone is found attached to the breast meat in the turkey's chest. After the meat has been removed and the wishbone has had a chance to become dry and brittle, two people each take one end of the bone, make a wish, and pull. Whoever ends up with the larger part of the bone gets their wish!</a:t>
            </a:r>
            <a:r>
              <a:rPr lang="en-US" b="1" i="1" cap="all" dirty="0" smtClean="0">
                <a:hlinkClick r:id="rId2"/>
              </a:rPr>
              <a:t> </a:t>
            </a:r>
            <a:r>
              <a:rPr lang="ro-RO" b="1" i="1" cap="all" dirty="0" smtClean="0">
                <a:hlinkClick r:id="rId2"/>
              </a:rPr>
              <a:t>Text: </a:t>
            </a:r>
            <a:r>
              <a:rPr lang="en-US" sz="1500" b="1" i="1" cap="all" dirty="0" smtClean="0">
                <a:hlinkClick r:id="rId2"/>
              </a:rPr>
              <a:t>https</a:t>
            </a:r>
            <a:r>
              <a:rPr lang="en-US" sz="1500" b="1" i="1" cap="all" dirty="0" smtClean="0">
                <a:hlinkClick r:id="rId2"/>
              </a:rPr>
              <a:t>://kids.nationalgeographic.com/explore/history/thanksgiving-traditions</a:t>
            </a:r>
            <a:endParaRPr lang="ro-RO" sz="1500" b="1" i="1" cap="all" dirty="0" smtClean="0"/>
          </a:p>
          <a:p>
            <a:pPr algn="just"/>
            <a:endParaRPr lang="en-US" b="1" dirty="0"/>
          </a:p>
        </p:txBody>
      </p:sp>
      <p:pic>
        <p:nvPicPr>
          <p:cNvPr id="5" name="Content Placeholder 4" descr="turkey wishbone"/>
          <p:cNvPicPr>
            <a:picLocks noGrp="1"/>
          </p:cNvPicPr>
          <p:nvPr>
            <p:ph sz="quarter" idx="1"/>
          </p:nvPr>
        </p:nvPicPr>
        <p:blipFill>
          <a:blip r:embed="rId3"/>
          <a:srcRect/>
          <a:stretch>
            <a:fillRect/>
          </a:stretch>
        </p:blipFill>
        <p:spPr bwMode="auto">
          <a:xfrm>
            <a:off x="2971800" y="1950541"/>
            <a:ext cx="5715000" cy="3795117"/>
          </a:xfrm>
          <a:prstGeom prst="rect">
            <a:avLst/>
          </a:prstGeom>
          <a:noFill/>
          <a:ln w="9525">
            <a:noFill/>
            <a:miter lim="800000"/>
            <a:headEnd/>
            <a:tailEnd/>
          </a:ln>
        </p:spPr>
      </p:pic>
      <p:sp>
        <p:nvSpPr>
          <p:cNvPr id="4098" name="Rectangle 2"/>
          <p:cNvSpPr>
            <a:spLocks noChangeArrowheads="1"/>
          </p:cNvSpPr>
          <p:nvPr/>
        </p:nvSpPr>
        <p:spPr bwMode="auto">
          <a:xfrm>
            <a:off x="0" y="357166"/>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rgbClr val="031A35"/>
                </a:solidFill>
                <a:effectLst/>
                <a:latin typeface="Helvetica" charset="0"/>
                <a:ea typeface="Times New Roman" pitchFamily="18" charset="0"/>
                <a:cs typeface="Times New Roman" pitchFamily="18" charset="0"/>
              </a:rPr>
              <a:t>Photo:http://www.ifitshipitshere.com/art-inspired-by-the-wishbone/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o-RO" b="1" dirty="0" smtClean="0">
                <a:solidFill>
                  <a:srgbClr val="FFC000"/>
                </a:solidFill>
              </a:rPr>
              <a:t>4.</a:t>
            </a:r>
            <a:r>
              <a:rPr lang="en-US" b="1" dirty="0" smtClean="0">
                <a:solidFill>
                  <a:srgbClr val="FFC000"/>
                </a:solidFill>
              </a:rPr>
              <a:t>The Turkey Pardon</a:t>
            </a:r>
            <a:endParaRPr lang="en-US" dirty="0">
              <a:solidFill>
                <a:srgbClr val="FFC000"/>
              </a:solidFill>
            </a:endParaRPr>
          </a:p>
        </p:txBody>
      </p:sp>
      <p:sp>
        <p:nvSpPr>
          <p:cNvPr id="3" name="Text Placeholder 2"/>
          <p:cNvSpPr>
            <a:spLocks noGrp="1"/>
          </p:cNvSpPr>
          <p:nvPr>
            <p:ph type="body" idx="2"/>
          </p:nvPr>
        </p:nvSpPr>
        <p:spPr/>
        <p:txBody>
          <a:bodyPr>
            <a:normAutofit fontScale="85000" lnSpcReduction="10000"/>
          </a:bodyPr>
          <a:lstStyle/>
          <a:p>
            <a:r>
              <a:rPr lang="en-US" b="1" dirty="0" smtClean="0"/>
              <a:t/>
            </a:r>
            <a:br>
              <a:rPr lang="en-US" b="1" dirty="0" smtClean="0"/>
            </a:br>
            <a:r>
              <a:rPr lang="en-US" dirty="0" smtClean="0"/>
              <a:t>Each year at Thanksgiving, the President of the United States receives a gift of a live turkey (along with an alternate in case something happens to the official turkey). At a White House ceremony, the president traditionally "pardons" the National Thanksgiving Turkey and the alternate turkeys, allowing them to live out the rest of their lives on a farm.</a:t>
            </a:r>
            <a:r>
              <a:rPr lang="en-US" b="1" i="1" cap="all" dirty="0" smtClean="0">
                <a:hlinkClick r:id="rId2"/>
              </a:rPr>
              <a:t> </a:t>
            </a:r>
            <a:r>
              <a:rPr lang="ro-RO" b="1" i="1" cap="all" dirty="0" smtClean="0">
                <a:hlinkClick r:id="rId2"/>
              </a:rPr>
              <a:t>text: </a:t>
            </a:r>
            <a:r>
              <a:rPr lang="en-US" sz="1300" b="1" i="1" cap="all" dirty="0" smtClean="0">
                <a:hlinkClick r:id="rId2"/>
              </a:rPr>
              <a:t>https</a:t>
            </a:r>
            <a:r>
              <a:rPr lang="en-US" sz="1300" b="1" i="1" cap="all" dirty="0" smtClean="0">
                <a:hlinkClick r:id="rId2"/>
              </a:rPr>
              <a:t>://kids.nationalgeographic.com/explore/history/thanksgiving-traditions</a:t>
            </a:r>
            <a:endParaRPr lang="en-US" sz="1300" dirty="0" smtClean="0"/>
          </a:p>
          <a:p>
            <a:endParaRPr lang="en-US" dirty="0"/>
          </a:p>
        </p:txBody>
      </p:sp>
      <p:pic>
        <p:nvPicPr>
          <p:cNvPr id="5" name="Content Placeholder 4" descr="President Barack Obama and daughters Malia, front, and Sasha, rear, "/>
          <p:cNvPicPr>
            <a:picLocks noGrp="1"/>
          </p:cNvPicPr>
          <p:nvPr>
            <p:ph sz="quarter" idx="1"/>
          </p:nvPr>
        </p:nvPicPr>
        <p:blipFill>
          <a:blip r:embed="rId3"/>
          <a:srcRect/>
          <a:stretch>
            <a:fillRect/>
          </a:stretch>
        </p:blipFill>
        <p:spPr bwMode="auto">
          <a:xfrm>
            <a:off x="3214678" y="1857364"/>
            <a:ext cx="5643602" cy="3214710"/>
          </a:xfrm>
          <a:prstGeom prst="rect">
            <a:avLst/>
          </a:prstGeom>
          <a:noFill/>
          <a:ln w="9525">
            <a:noFill/>
            <a:miter lim="800000"/>
            <a:headEnd/>
            <a:tailEnd/>
          </a:ln>
        </p:spPr>
      </p:pic>
      <p:sp>
        <p:nvSpPr>
          <p:cNvPr id="28673" name="Rectangle 1"/>
          <p:cNvSpPr>
            <a:spLocks noChangeArrowheads="1"/>
          </p:cNvSpPr>
          <p:nvPr/>
        </p:nvSpPr>
        <p:spPr bwMode="auto">
          <a:xfrm>
            <a:off x="214282" y="0"/>
            <a:ext cx="8929718" cy="261610"/>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1" u="none" strike="noStrike" cap="none" normalizeH="0" baseline="0" dirty="0" err="1" smtClean="0">
                <a:ln>
                  <a:noFill/>
                </a:ln>
                <a:solidFill>
                  <a:srgbClr val="555555"/>
                </a:solidFill>
                <a:effectLst/>
                <a:latin typeface="Arial" pitchFamily="34" charset="0"/>
                <a:ea typeface="Times New Roman" pitchFamily="18" charset="0"/>
                <a:cs typeface="Arial" pitchFamily="34" charset="0"/>
              </a:rPr>
              <a:t>Photo:http</a:t>
            </a:r>
            <a:r>
              <a:rPr kumimoji="0" lang="en-US" sz="1100" b="0" i="1" u="none" strike="noStrike" cap="none" normalizeH="0" baseline="0" dirty="0" smtClean="0">
                <a:ln>
                  <a:noFill/>
                </a:ln>
                <a:solidFill>
                  <a:srgbClr val="555555"/>
                </a:solidFill>
                <a:effectLst/>
                <a:latin typeface="Arial" pitchFamily="34" charset="0"/>
                <a:ea typeface="Times New Roman" pitchFamily="18" charset="0"/>
                <a:cs typeface="Arial" pitchFamily="34" charset="0"/>
              </a:rPr>
              <a:t>://</a:t>
            </a:r>
            <a:r>
              <a:rPr kumimoji="0" lang="en-US" sz="1100" b="0" i="1" u="none" strike="noStrike" cap="none" normalizeH="0" baseline="0" dirty="0" err="1" smtClean="0">
                <a:ln>
                  <a:noFill/>
                </a:ln>
                <a:solidFill>
                  <a:srgbClr val="555555"/>
                </a:solidFill>
                <a:effectLst/>
                <a:latin typeface="Arial" pitchFamily="34" charset="0"/>
                <a:ea typeface="Times New Roman" pitchFamily="18" charset="0"/>
                <a:cs typeface="Arial" pitchFamily="34" charset="0"/>
              </a:rPr>
              <a:t>www.bbc.com</a:t>
            </a:r>
            <a:r>
              <a:rPr kumimoji="0" lang="en-US" sz="1100" b="0" i="1" u="none" strike="noStrike" cap="none" normalizeH="0" baseline="0" dirty="0" smtClean="0">
                <a:ln>
                  <a:noFill/>
                </a:ln>
                <a:solidFill>
                  <a:srgbClr val="555555"/>
                </a:solidFill>
                <a:effectLst/>
                <a:latin typeface="Arial" pitchFamily="34" charset="0"/>
                <a:ea typeface="Times New Roman" pitchFamily="18" charset="0"/>
                <a:cs typeface="Arial" pitchFamily="34" charset="0"/>
              </a:rPr>
              <a:t>/news/world-us-canada-15865356</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o-RO" b="1" dirty="0" smtClean="0">
                <a:solidFill>
                  <a:srgbClr val="FFC000"/>
                </a:solidFill>
              </a:rPr>
              <a:t>5. </a:t>
            </a:r>
            <a:r>
              <a:rPr lang="en-US" b="1" dirty="0" smtClean="0">
                <a:solidFill>
                  <a:srgbClr val="FFC000"/>
                </a:solidFill>
              </a:rPr>
              <a:t>Helping Others</a:t>
            </a:r>
            <a:endParaRPr lang="en-US" dirty="0">
              <a:solidFill>
                <a:srgbClr val="FFC000"/>
              </a:solidFill>
            </a:endParaRPr>
          </a:p>
        </p:txBody>
      </p:sp>
      <p:sp>
        <p:nvSpPr>
          <p:cNvPr id="3" name="Text Placeholder 2"/>
          <p:cNvSpPr>
            <a:spLocks noGrp="1"/>
          </p:cNvSpPr>
          <p:nvPr>
            <p:ph type="body" idx="2"/>
          </p:nvPr>
        </p:nvSpPr>
        <p:spPr/>
        <p:txBody>
          <a:bodyPr>
            <a:normAutofit lnSpcReduction="10000"/>
          </a:bodyPr>
          <a:lstStyle/>
          <a:p>
            <a:r>
              <a:rPr lang="en-US" dirty="0" smtClean="0"/>
              <a:t/>
            </a:r>
            <a:br>
              <a:rPr lang="en-US" dirty="0" smtClean="0"/>
            </a:br>
            <a:r>
              <a:rPr lang="en-US" dirty="0" smtClean="0"/>
              <a:t>Many generous folks use Thanksgiving as an opportunity to help the less fortunate. Some people volunteer to serve food at homeless shelters on Thanksgiving Day and others donate to shelters or participate in canned food drives.</a:t>
            </a:r>
            <a:r>
              <a:rPr lang="en-US" b="1" i="1" cap="all" dirty="0" smtClean="0">
                <a:hlinkClick r:id="rId2"/>
              </a:rPr>
              <a:t> </a:t>
            </a:r>
            <a:r>
              <a:rPr lang="ro-RO" b="1" i="1" cap="all" dirty="0" smtClean="0">
                <a:hlinkClick r:id="rId2"/>
              </a:rPr>
              <a:t>Text:</a:t>
            </a:r>
            <a:r>
              <a:rPr lang="en-US" sz="1100" b="1" i="1" cap="all" dirty="0" smtClean="0">
                <a:hlinkClick r:id="rId2"/>
              </a:rPr>
              <a:t>https</a:t>
            </a:r>
            <a:r>
              <a:rPr lang="en-US" sz="1100" b="1" i="1" cap="all" dirty="0" smtClean="0">
                <a:hlinkClick r:id="rId2"/>
              </a:rPr>
              <a:t>://kids.nationalgeographic.com/explore/history/thanksgiving-traditions</a:t>
            </a:r>
            <a:endParaRPr lang="en-US" sz="1100" dirty="0" smtClean="0"/>
          </a:p>
          <a:p>
            <a:endParaRPr lang="en-US" dirty="0"/>
          </a:p>
        </p:txBody>
      </p:sp>
      <p:pic>
        <p:nvPicPr>
          <p:cNvPr id="5" name="Content Placeholder 4" descr="C:\Users\lapot22008\Desktop\thumb-400.jpg"/>
          <p:cNvPicPr>
            <a:picLocks noGrp="1"/>
          </p:cNvPicPr>
          <p:nvPr>
            <p:ph sz="quarter" idx="1"/>
          </p:nvPr>
        </p:nvPicPr>
        <p:blipFill>
          <a:blip r:embed="rId3"/>
          <a:srcRect/>
          <a:stretch>
            <a:fillRect/>
          </a:stretch>
        </p:blipFill>
        <p:spPr bwMode="auto">
          <a:xfrm>
            <a:off x="2971800" y="1928802"/>
            <a:ext cx="5886480" cy="3714776"/>
          </a:xfrm>
          <a:prstGeom prst="rect">
            <a:avLst/>
          </a:prstGeom>
          <a:noFill/>
          <a:ln w="9525">
            <a:noFill/>
            <a:miter lim="800000"/>
            <a:headEnd/>
            <a:tailEnd/>
          </a:ln>
        </p:spPr>
      </p:pic>
      <p:sp>
        <p:nvSpPr>
          <p:cNvPr id="29697" name="Rectangle 1"/>
          <p:cNvSpPr>
            <a:spLocks noChangeArrowheads="1"/>
          </p:cNvSpPr>
          <p:nvPr/>
        </p:nvSpPr>
        <p:spPr bwMode="auto">
          <a:xfrm>
            <a:off x="0" y="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100" b="0" i="1" u="none" strike="noStrike" cap="none" normalizeH="0" baseline="0" smtClean="0">
                <a:ln>
                  <a:noFill/>
                </a:ln>
                <a:solidFill>
                  <a:srgbClr val="031A35"/>
                </a:solidFill>
                <a:effectLst/>
                <a:latin typeface="Helvetica" charset="0"/>
                <a:ea typeface="Times New Roman" pitchFamily="18" charset="0"/>
                <a:cs typeface="Times New Roman" pitchFamily="18" charset="0"/>
              </a:rPr>
              <a:t>Photo: http://www.wbal.com/article/111152/3/thanksgiving-tradition-in-baltimore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macys-parade"/>
          <p:cNvPicPr>
            <a:picLocks noGrp="1"/>
          </p:cNvPicPr>
          <p:nvPr>
            <p:ph sz="half" idx="4"/>
          </p:nvPr>
        </p:nvPicPr>
        <p:blipFill>
          <a:blip r:embed="rId2"/>
          <a:srcRect/>
          <a:stretch>
            <a:fillRect/>
          </a:stretch>
        </p:blipFill>
        <p:spPr bwMode="auto">
          <a:xfrm>
            <a:off x="4929190" y="1357297"/>
            <a:ext cx="3733800" cy="5072099"/>
          </a:xfrm>
          <a:prstGeom prst="rect">
            <a:avLst/>
          </a:prstGeom>
          <a:noFill/>
          <a:ln w="9525">
            <a:noFill/>
            <a:miter lim="800000"/>
            <a:headEnd/>
            <a:tailEnd/>
          </a:ln>
        </p:spPr>
      </p:pic>
      <p:pic>
        <p:nvPicPr>
          <p:cNvPr id="8" name="Picture 7" descr="C:\Users\lapot22008\Desktop\hol_thanksgivingparade.jpg"/>
          <p:cNvPicPr/>
          <p:nvPr/>
        </p:nvPicPr>
        <p:blipFill>
          <a:blip r:embed="rId3"/>
          <a:srcRect/>
          <a:stretch>
            <a:fillRect/>
          </a:stretch>
        </p:blipFill>
        <p:spPr bwMode="auto">
          <a:xfrm>
            <a:off x="1000100" y="1357298"/>
            <a:ext cx="3357586" cy="5072098"/>
          </a:xfrm>
          <a:prstGeom prst="rect">
            <a:avLst/>
          </a:prstGeom>
          <a:noFill/>
          <a:ln w="9525">
            <a:noFill/>
            <a:miter lim="800000"/>
            <a:headEnd/>
            <a:tailEnd/>
          </a:ln>
        </p:spPr>
      </p:pic>
      <p:sp>
        <p:nvSpPr>
          <p:cNvPr id="2" name="Title 1"/>
          <p:cNvSpPr>
            <a:spLocks noGrp="1"/>
          </p:cNvSpPr>
          <p:nvPr>
            <p:ph type="title"/>
          </p:nvPr>
        </p:nvSpPr>
        <p:spPr/>
        <p:txBody>
          <a:bodyPr/>
          <a:lstStyle/>
          <a:p>
            <a:pPr algn="ctr"/>
            <a:r>
              <a:rPr lang="ro-RO" b="1" dirty="0" smtClean="0">
                <a:solidFill>
                  <a:srgbClr val="FFC000"/>
                </a:solidFill>
              </a:rPr>
              <a:t>6.</a:t>
            </a:r>
            <a:r>
              <a:rPr lang="en-US" b="1" dirty="0" smtClean="0">
                <a:solidFill>
                  <a:srgbClr val="FFC000"/>
                </a:solidFill>
              </a:rPr>
              <a:t>T</a:t>
            </a:r>
            <a:r>
              <a:rPr lang="ro-RO" b="1" dirty="0" smtClean="0">
                <a:solidFill>
                  <a:srgbClr val="FFC000"/>
                </a:solidFill>
              </a:rPr>
              <a:t>ELEVISION</a:t>
            </a:r>
            <a:endParaRPr lang="en-US" dirty="0">
              <a:solidFill>
                <a:srgbClr val="FFC000"/>
              </a:solidFill>
            </a:endParaRPr>
          </a:p>
        </p:txBody>
      </p:sp>
      <p:sp>
        <p:nvSpPr>
          <p:cNvPr id="3" name="Text Placeholder 2"/>
          <p:cNvSpPr>
            <a:spLocks noGrp="1"/>
          </p:cNvSpPr>
          <p:nvPr>
            <p:ph type="body" idx="1"/>
          </p:nvPr>
        </p:nvSpPr>
        <p:spPr/>
        <p:txBody>
          <a:bodyPr/>
          <a:lstStyle/>
          <a:p>
            <a:r>
              <a:rPr lang="ro-RO" sz="1100" i="1" dirty="0" err="1" smtClean="0"/>
              <a:t>Photo</a:t>
            </a:r>
            <a:r>
              <a:rPr lang="ro-RO" sz="1100" i="1" dirty="0" smtClean="0"/>
              <a:t>: </a:t>
            </a:r>
            <a:r>
              <a:rPr lang="en-US" sz="1100" i="1" dirty="0" smtClean="0"/>
              <a:t>https</a:t>
            </a:r>
            <a:r>
              <a:rPr lang="en-US" sz="1100" i="1" dirty="0" smtClean="0"/>
              <a:t>://usa.usembassy.de/holidays-thanksgiving.htm</a:t>
            </a:r>
            <a:endParaRPr lang="en-US" sz="1100" dirty="0" smtClean="0"/>
          </a:p>
          <a:p>
            <a:r>
              <a:rPr lang="en-US" sz="1100" dirty="0" smtClean="0">
                <a:solidFill>
                  <a:srgbClr val="00B0F0"/>
                </a:solidFill>
              </a:rPr>
              <a:t>Macy's Thanksgiving Day Parade balloon Tom Turkey enters New York's Columbus Circle, November 27, 2003. </a:t>
            </a:r>
            <a:endParaRPr lang="en-US" sz="1100" dirty="0">
              <a:solidFill>
                <a:srgbClr val="00B0F0"/>
              </a:solidFill>
            </a:endParaRPr>
          </a:p>
        </p:txBody>
      </p:sp>
      <p:sp>
        <p:nvSpPr>
          <p:cNvPr id="4" name="Text Placeholder 3"/>
          <p:cNvSpPr>
            <a:spLocks noGrp="1"/>
          </p:cNvSpPr>
          <p:nvPr>
            <p:ph type="body" sz="half" idx="3"/>
          </p:nvPr>
        </p:nvSpPr>
        <p:spPr/>
        <p:txBody>
          <a:bodyPr/>
          <a:lstStyle/>
          <a:p>
            <a:r>
              <a:rPr lang="ro-RO" sz="1100" i="1" cap="all" dirty="0" smtClean="0">
                <a:hlinkClick r:id="rId4"/>
              </a:rPr>
              <a:t>Text </a:t>
            </a:r>
            <a:r>
              <a:rPr lang="ro-RO" sz="1100" i="1" cap="all" dirty="0" err="1" smtClean="0">
                <a:hlinkClick r:id="rId4"/>
              </a:rPr>
              <a:t>and</a:t>
            </a:r>
            <a:r>
              <a:rPr lang="ro-RO" sz="1100" i="1" cap="all" dirty="0" smtClean="0">
                <a:hlinkClick r:id="rId4"/>
              </a:rPr>
              <a:t> </a:t>
            </a:r>
            <a:r>
              <a:rPr lang="ro-RO" sz="1100" i="1" cap="all" dirty="0" err="1" smtClean="0">
                <a:hlinkClick r:id="rId4"/>
              </a:rPr>
              <a:t>photo</a:t>
            </a:r>
            <a:r>
              <a:rPr lang="ro-RO" sz="1100" i="1" cap="all" dirty="0" smtClean="0">
                <a:hlinkClick r:id="rId4"/>
              </a:rPr>
              <a:t>: </a:t>
            </a:r>
            <a:r>
              <a:rPr lang="en-US" sz="1100" i="1" cap="all" dirty="0" smtClean="0">
                <a:hlinkClick r:id="rId4"/>
              </a:rPr>
              <a:t>https</a:t>
            </a:r>
            <a:r>
              <a:rPr lang="en-US" sz="1100" i="1" cap="all" dirty="0" smtClean="0">
                <a:hlinkClick r:id="rId4"/>
              </a:rPr>
              <a:t>://kids.nationalgeographic.com/explore/history/thanksgiving-traditions</a:t>
            </a:r>
            <a:endParaRPr lang="en-US" sz="1100" dirty="0" smtClean="0"/>
          </a:p>
          <a:p>
            <a:endParaRPr lang="en-US" dirty="0"/>
          </a:p>
        </p:txBody>
      </p:sp>
      <p:sp>
        <p:nvSpPr>
          <p:cNvPr id="5" name="Content Placeholder 4"/>
          <p:cNvSpPr>
            <a:spLocks noGrp="1"/>
          </p:cNvSpPr>
          <p:nvPr>
            <p:ph sz="half" idx="2"/>
          </p:nvPr>
        </p:nvSpPr>
        <p:spPr/>
        <p:txBody>
          <a:bodyPr>
            <a:normAutofit/>
          </a:bodyPr>
          <a:lstStyle/>
          <a:p>
            <a:r>
              <a:rPr lang="en-US" dirty="0" smtClean="0"/>
              <a:t/>
            </a:r>
            <a:br>
              <a:rPr lang="en-US" dirty="0" smtClean="0"/>
            </a:br>
            <a:endParaRPr lang="en-US" dirty="0" smtClean="0"/>
          </a:p>
          <a:p>
            <a:endParaRPr lang="en-US" dirty="0"/>
          </a:p>
        </p:txBody>
      </p:sp>
      <p:sp>
        <p:nvSpPr>
          <p:cNvPr id="10" name="Rectangle 9"/>
          <p:cNvSpPr/>
          <p:nvPr/>
        </p:nvSpPr>
        <p:spPr>
          <a:xfrm>
            <a:off x="3929058" y="2143116"/>
            <a:ext cx="2928942" cy="3693319"/>
          </a:xfrm>
          <a:prstGeom prst="rect">
            <a:avLst/>
          </a:prstGeom>
        </p:spPr>
        <p:txBody>
          <a:bodyPr wrap="square">
            <a:spAutoFit/>
          </a:bodyPr>
          <a:lstStyle/>
          <a:p>
            <a:r>
              <a:rPr lang="en-US" b="1" dirty="0" smtClean="0">
                <a:solidFill>
                  <a:srgbClr val="FF0000"/>
                </a:solidFill>
              </a:rPr>
              <a:t>Television also plays a part in Thanksgiving celebrations. Many families watch the New York City Macy's Thanksgiving Day Parade. The parade includes marching bands, floats, songs and performances from Broadway musicals, and giant helium-filled balloons! People may also enjoy televised football </a:t>
            </a:r>
            <a:r>
              <a:rPr lang="en-US" b="1" dirty="0" smtClean="0">
                <a:solidFill>
                  <a:srgbClr val="C00000"/>
                </a:solidFill>
              </a:rPr>
              <a:t>games.</a:t>
            </a:r>
            <a:endParaRPr lang="en-US" b="1" dirty="0">
              <a:solidFill>
                <a:srgbClr val="C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o-RO" b="1" dirty="0" smtClean="0">
                <a:solidFill>
                  <a:srgbClr val="FFC000"/>
                </a:solidFill>
              </a:rPr>
              <a:t>7. </a:t>
            </a:r>
            <a:r>
              <a:rPr lang="en-US" b="1" dirty="0" smtClean="0">
                <a:solidFill>
                  <a:srgbClr val="FFC000"/>
                </a:solidFill>
              </a:rPr>
              <a:t>After the Meal</a:t>
            </a:r>
            <a:endParaRPr lang="en-US" dirty="0">
              <a:solidFill>
                <a:srgbClr val="FFC000"/>
              </a:solidFill>
            </a:endParaRPr>
          </a:p>
        </p:txBody>
      </p:sp>
      <p:sp>
        <p:nvSpPr>
          <p:cNvPr id="4" name="Text Placeholder 3"/>
          <p:cNvSpPr>
            <a:spLocks noGrp="1"/>
          </p:cNvSpPr>
          <p:nvPr>
            <p:ph type="body" sz="half" idx="3"/>
          </p:nvPr>
        </p:nvSpPr>
        <p:spPr/>
        <p:txBody>
          <a:bodyPr/>
          <a:lstStyle/>
          <a:p>
            <a:r>
              <a:rPr lang="en-US" sz="1100" i="1" dirty="0" smtClean="0"/>
              <a:t>Photo: https://www.pretendcity.org/event/thanksgiving-celebration-2/</a:t>
            </a:r>
            <a:endParaRPr lang="en-US" sz="1100" dirty="0" smtClean="0"/>
          </a:p>
          <a:p>
            <a:endParaRPr lang="en-US" dirty="0"/>
          </a:p>
        </p:txBody>
      </p:sp>
      <p:sp>
        <p:nvSpPr>
          <p:cNvPr id="5" name="Content Placeholder 4"/>
          <p:cNvSpPr>
            <a:spLocks noGrp="1"/>
          </p:cNvSpPr>
          <p:nvPr>
            <p:ph sz="half" idx="2"/>
          </p:nvPr>
        </p:nvSpPr>
        <p:spPr/>
        <p:txBody>
          <a:bodyPr/>
          <a:lstStyle/>
          <a:p>
            <a:pPr algn="just">
              <a:buNone/>
            </a:pPr>
            <a:r>
              <a:rPr lang="en-US" b="1" dirty="0" smtClean="0"/>
              <a:t/>
            </a:r>
            <a:br>
              <a:rPr lang="en-US" b="1" dirty="0" smtClean="0"/>
            </a:br>
            <a:r>
              <a:rPr lang="en-US" dirty="0" smtClean="0"/>
              <a:t>After the feast families often do additional activities. Some like to take walks after eating such a large meal. Some people take naps. Others sit down together to play board or card games together.</a:t>
            </a:r>
          </a:p>
          <a:p>
            <a:endParaRPr lang="en-US" dirty="0"/>
          </a:p>
        </p:txBody>
      </p:sp>
      <p:sp>
        <p:nvSpPr>
          <p:cNvPr id="7" name="Text Placeholder 3"/>
          <p:cNvSpPr>
            <a:spLocks noGrp="1"/>
          </p:cNvSpPr>
          <p:nvPr>
            <p:ph type="body" idx="1"/>
          </p:nvPr>
        </p:nvSpPr>
        <p:spPr/>
        <p:txBody>
          <a:bodyPr/>
          <a:lstStyle/>
          <a:p>
            <a:r>
              <a:rPr lang="ro-RO" sz="1100" i="1" cap="all" dirty="0" smtClean="0">
                <a:hlinkClick r:id="rId2"/>
              </a:rPr>
              <a:t>Text: </a:t>
            </a:r>
            <a:r>
              <a:rPr lang="en-US" sz="1100" i="1" cap="all" dirty="0" smtClean="0">
                <a:hlinkClick r:id="rId2"/>
              </a:rPr>
              <a:t>https</a:t>
            </a:r>
            <a:r>
              <a:rPr lang="en-US" sz="1100" i="1" cap="all" dirty="0" smtClean="0">
                <a:hlinkClick r:id="rId2"/>
              </a:rPr>
              <a:t>://kids.nationalgeographic.com/explore/history/thanksgiving-traditions</a:t>
            </a:r>
            <a:endParaRPr lang="en-US" sz="1100" dirty="0" smtClean="0"/>
          </a:p>
          <a:p>
            <a:endParaRPr lang="en-US" dirty="0"/>
          </a:p>
        </p:txBody>
      </p:sp>
      <p:pic>
        <p:nvPicPr>
          <p:cNvPr id="8" name="Content Placeholder 7" descr="https://www.pretendcity.org/wp-content/uploads/2016/09/Thanksgiving-Celebration-calendar.jpg"/>
          <p:cNvPicPr>
            <a:picLocks noGrp="1"/>
          </p:cNvPicPr>
          <p:nvPr>
            <p:ph sz="half" idx="4"/>
          </p:nvPr>
        </p:nvPicPr>
        <p:blipFill>
          <a:blip r:embed="rId3"/>
          <a:srcRect/>
          <a:stretch>
            <a:fillRect/>
          </a:stretch>
        </p:blipFill>
        <p:spPr bwMode="auto">
          <a:xfrm>
            <a:off x="4643438" y="1928802"/>
            <a:ext cx="4357718" cy="421484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t"/>
            <a:r>
              <a:rPr lang="en-US" b="1" dirty="0" smtClean="0"/>
              <a:t/>
            </a:r>
            <a:br>
              <a:rPr lang="en-US" b="1" dirty="0" smtClean="0"/>
            </a:br>
            <a:r>
              <a:rPr lang="en-US" cap="all" dirty="0" smtClean="0">
                <a:solidFill>
                  <a:schemeClr val="tx1"/>
                </a:solidFill>
              </a:rPr>
              <a:t>JUST THINK, YOU COULD BE A BEETLE.</a:t>
            </a:r>
            <a:r>
              <a:rPr lang="en-US" dirty="0" smtClean="0">
                <a:solidFill>
                  <a:schemeClr val="tx1"/>
                </a:solidFill>
              </a:rPr>
              <a:t/>
            </a:r>
            <a:br>
              <a:rPr lang="en-US" dirty="0" smtClean="0">
                <a:solidFill>
                  <a:schemeClr val="tx1"/>
                </a:solidFill>
              </a:rPr>
            </a:br>
            <a:endParaRPr lang="en-US" dirty="0">
              <a:solidFill>
                <a:schemeClr val="tx1"/>
              </a:solidFill>
            </a:endParaRPr>
          </a:p>
        </p:txBody>
      </p:sp>
      <p:sp>
        <p:nvSpPr>
          <p:cNvPr id="3" name="Text Placeholder 2"/>
          <p:cNvSpPr>
            <a:spLocks noGrp="1"/>
          </p:cNvSpPr>
          <p:nvPr>
            <p:ph type="body" sz="half" idx="2"/>
          </p:nvPr>
        </p:nvSpPr>
        <p:spPr/>
        <p:txBody>
          <a:bodyPr>
            <a:normAutofit fontScale="77500" lnSpcReduction="20000"/>
          </a:bodyPr>
          <a:lstStyle/>
          <a:p>
            <a:pPr algn="ctr"/>
            <a:r>
              <a:rPr lang="en-US" sz="2400" b="1" u="sng" cap="all" dirty="0" smtClean="0">
                <a:hlinkClick r:id="rId2"/>
              </a:rPr>
              <a:t>REASONS</a:t>
            </a:r>
            <a:r>
              <a:rPr lang="ro-RO" sz="2400" b="1" u="sng" cap="all" dirty="0" smtClean="0">
                <a:hlinkClick r:id="rId2"/>
              </a:rPr>
              <a:t> </a:t>
            </a:r>
            <a:r>
              <a:rPr lang="en-US" sz="2400" b="1" u="sng" cap="all" dirty="0" smtClean="0">
                <a:hlinkClick r:id="rId2"/>
              </a:rPr>
              <a:t> TO BE </a:t>
            </a:r>
            <a:r>
              <a:rPr lang="ro-RO" sz="2400" b="1" u="sng" cap="all" dirty="0" smtClean="0">
                <a:hlinkClick r:id="rId2"/>
              </a:rPr>
              <a:t> </a:t>
            </a:r>
            <a:r>
              <a:rPr lang="en-US" sz="2400" b="1" u="sng" cap="all" dirty="0" smtClean="0">
                <a:hlinkClick r:id="rId2"/>
              </a:rPr>
              <a:t>THANKFUL YOU'RE YOU!</a:t>
            </a:r>
            <a:r>
              <a:rPr lang="en-US" sz="2400" i="1" cap="all" dirty="0" smtClean="0">
                <a:hlinkClick r:id="rId3"/>
              </a:rPr>
              <a:t> </a:t>
            </a:r>
            <a:endParaRPr lang="ro-RO" sz="2400" i="1" cap="all" dirty="0" smtClean="0">
              <a:hlinkClick r:id="rId3"/>
            </a:endParaRPr>
          </a:p>
          <a:p>
            <a:pPr algn="ctr"/>
            <a:r>
              <a:rPr lang="ro-RO" sz="1500" i="1" cap="all" dirty="0" smtClean="0">
                <a:hlinkClick r:id="rId3"/>
              </a:rPr>
              <a:t>Text </a:t>
            </a:r>
            <a:r>
              <a:rPr lang="ro-RO" sz="1500" i="1" cap="all" dirty="0" err="1" smtClean="0">
                <a:hlinkClick r:id="rId3"/>
              </a:rPr>
              <a:t>and</a:t>
            </a:r>
            <a:r>
              <a:rPr lang="ro-RO" sz="1500" i="1" cap="all" dirty="0" smtClean="0">
                <a:hlinkClick r:id="rId3"/>
              </a:rPr>
              <a:t> </a:t>
            </a:r>
            <a:r>
              <a:rPr lang="ro-RO" sz="1500" i="1" cap="all" dirty="0" err="1" smtClean="0">
                <a:hlinkClick r:id="rId3"/>
              </a:rPr>
              <a:t>photo</a:t>
            </a:r>
            <a:r>
              <a:rPr lang="ro-RO" sz="2400" i="1" cap="all" dirty="0" smtClean="0">
                <a:hlinkClick r:id="rId3"/>
              </a:rPr>
              <a:t>: </a:t>
            </a:r>
            <a:r>
              <a:rPr lang="en-US" i="1" cap="all" dirty="0" smtClean="0">
                <a:hlinkClick r:id="rId3"/>
              </a:rPr>
              <a:t>https</a:t>
            </a:r>
            <a:r>
              <a:rPr lang="en-US" i="1" cap="all" dirty="0" smtClean="0">
                <a:hlinkClick r:id="rId3"/>
              </a:rPr>
              <a:t>://kids.nationalgeographic.com/explore/history/thanksgiving-traditions</a:t>
            </a:r>
            <a:endParaRPr lang="en-US" dirty="0" smtClean="0"/>
          </a:p>
          <a:p>
            <a:pPr algn="ctr"/>
            <a:endParaRPr lang="en-US" sz="2400" b="1" dirty="0" smtClean="0"/>
          </a:p>
          <a:p>
            <a:endParaRPr lang="en-US" dirty="0"/>
          </a:p>
        </p:txBody>
      </p:sp>
      <p:pic>
        <p:nvPicPr>
          <p:cNvPr id="5" name="Picture Placeholder 4" descr="https://kids.nationalgeographic.com/content/dam/kids/photos/animals/Bugs/A-G/dung-beetle_1_ball.ngsversion.1396530796185.adapt.470.1.sqrcrop.jpg">
            <a:hlinkClick r:id="rId2"/>
          </p:cNvPr>
          <p:cNvPicPr>
            <a:picLocks noGrp="1"/>
          </p:cNvPicPr>
          <p:nvPr>
            <p:ph type="pic" idx="1"/>
          </p:nvPr>
        </p:nvPicPr>
        <p:blipFill>
          <a:blip r:embed="rId4"/>
          <a:srcRect t="4692" b="4692"/>
          <a:stretch>
            <a:fillRect/>
          </a:stretch>
        </p:blipFill>
        <p:spPr bwMode="auto">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654164"/>
          </a:xfrm>
        </p:spPr>
        <p:txBody>
          <a:bodyPr>
            <a:normAutofit fontScale="90000"/>
          </a:bodyPr>
          <a:lstStyle/>
          <a:p>
            <a:r>
              <a:rPr lang="en-US" sz="2000" b="1" dirty="0" smtClean="0"/>
              <a:t>I</a:t>
            </a:r>
            <a:r>
              <a:rPr lang="ro-RO" sz="2000" b="1" dirty="0" smtClean="0"/>
              <a:t/>
            </a:r>
            <a:br>
              <a:rPr lang="ro-RO" sz="2000" b="1" dirty="0" smtClean="0"/>
            </a:br>
            <a:r>
              <a:rPr lang="ro-RO" sz="2000" b="1" dirty="0" smtClean="0"/>
              <a:t/>
            </a:r>
            <a:br>
              <a:rPr lang="ro-RO" sz="2000" b="1" dirty="0" smtClean="0"/>
            </a:br>
            <a:r>
              <a:rPr lang="ro-RO" sz="2000" b="1" dirty="0" smtClean="0"/>
              <a:t>	I</a:t>
            </a:r>
            <a:r>
              <a:rPr lang="en-US" sz="2000" b="1" dirty="0" smtClean="0"/>
              <a:t>n </a:t>
            </a:r>
            <a:r>
              <a:rPr lang="en-US" sz="2000" b="1" dirty="0" smtClean="0">
                <a:latin typeface="Arial Narrow" pitchFamily="34" charset="0"/>
              </a:rPr>
              <a:t>the year 1621, one year after their arrival in The New World (America), the Pilgrim Fathers sat down at the table and ate the first Thanksgiving meal. </a:t>
            </a:r>
            <a:r>
              <a:rPr lang="ro-RO" sz="2000" b="1" dirty="0" smtClean="0">
                <a:latin typeface="Arial Narrow" pitchFamily="34" charset="0"/>
              </a:rPr>
              <a:t/>
            </a:r>
            <a:br>
              <a:rPr lang="ro-RO" sz="2000" b="1" dirty="0" smtClean="0">
                <a:latin typeface="Arial Narrow" pitchFamily="34" charset="0"/>
              </a:rPr>
            </a:br>
            <a:r>
              <a:rPr lang="ro-RO" sz="2000" b="1" dirty="0" smtClean="0">
                <a:latin typeface="Arial Narrow" pitchFamily="34" charset="0"/>
              </a:rPr>
              <a:t>                                                                      </a:t>
            </a:r>
            <a:r>
              <a:rPr lang="ro-RO" sz="1100" b="1" dirty="0" err="1" smtClean="0">
                <a:latin typeface="Arial Narrow" pitchFamily="34" charset="0"/>
              </a:rPr>
              <a:t>Photo</a:t>
            </a:r>
            <a:r>
              <a:rPr lang="ro-RO" sz="1100" b="1" dirty="0" smtClean="0">
                <a:latin typeface="Arial Narrow" pitchFamily="34" charset="0"/>
              </a:rPr>
              <a:t>:</a:t>
            </a:r>
            <a:r>
              <a:rPr lang="en-US" sz="1100" b="1" i="1" dirty="0" smtClean="0">
                <a:latin typeface="Arial Narrow" pitchFamily="34" charset="0"/>
              </a:rPr>
              <a:t>Http://www.guysports.com/humor/thanksgiving/pictures_pilgrim_fathers.htm</a:t>
            </a:r>
            <a:r>
              <a:rPr lang="en-US" dirty="0" smtClean="0"/>
              <a:t/>
            </a:r>
            <a:br>
              <a:rPr lang="en-US" dirty="0" smtClean="0"/>
            </a:br>
            <a:r>
              <a:rPr lang="ro-RO" dirty="0" smtClean="0"/>
              <a:t>  </a:t>
            </a:r>
            <a:endParaRPr lang="en-US" dirty="0"/>
          </a:p>
        </p:txBody>
      </p:sp>
      <p:pic>
        <p:nvPicPr>
          <p:cNvPr id="6" name="Content Placeholder 3" descr="C:\Users\lapot22008\Desktop\meal.jpg"/>
          <p:cNvPicPr preferRelativeResize="0">
            <a:picLocks noGrp="1" noChangeAspect="1"/>
          </p:cNvPicPr>
          <p:nvPr>
            <p:ph sz="quarter" idx="1"/>
          </p:nvPr>
        </p:nvPicPr>
        <p:blipFill>
          <a:blip r:embed="rId2"/>
          <a:srcRect/>
          <a:stretch>
            <a:fillRect/>
          </a:stretch>
        </p:blipFill>
        <p:spPr bwMode="auto">
          <a:xfrm>
            <a:off x="1071538" y="1428736"/>
            <a:ext cx="7215238" cy="485778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Users\lapot22008\Desktop\Embarkation_of_the_Pilgrims.jpg"/>
          <p:cNvPicPr/>
          <p:nvPr/>
        </p:nvPicPr>
        <p:blipFill>
          <a:blip r:embed="rId2" cstate="print"/>
          <a:srcRect/>
          <a:stretch>
            <a:fillRect/>
          </a:stretch>
        </p:blipFill>
        <p:spPr bwMode="auto">
          <a:xfrm>
            <a:off x="285720" y="1483461"/>
            <a:ext cx="8572560" cy="4731621"/>
          </a:xfrm>
          <a:prstGeom prst="rect">
            <a:avLst/>
          </a:prstGeom>
          <a:noFill/>
          <a:ln w="9525">
            <a:noFill/>
            <a:miter lim="800000"/>
            <a:headEnd/>
            <a:tailEnd/>
          </a:ln>
        </p:spPr>
      </p:pic>
      <p:sp>
        <p:nvSpPr>
          <p:cNvPr id="2" name="Title 1"/>
          <p:cNvSpPr>
            <a:spLocks noGrp="1"/>
          </p:cNvSpPr>
          <p:nvPr>
            <p:ph type="title"/>
          </p:nvPr>
        </p:nvSpPr>
        <p:spPr>
          <a:xfrm>
            <a:off x="914400" y="273050"/>
            <a:ext cx="7772400" cy="1512876"/>
          </a:xfrm>
        </p:spPr>
        <p:txBody>
          <a:bodyPr>
            <a:normAutofit fontScale="90000"/>
          </a:bodyPr>
          <a:lstStyle/>
          <a:p>
            <a:pPr algn="ctr"/>
            <a:r>
              <a:rPr lang="ro-RO" sz="3200" b="1" dirty="0" smtClean="0"/>
              <a:t/>
            </a:r>
            <a:br>
              <a:rPr lang="ro-RO" sz="3200" b="1" dirty="0" smtClean="0"/>
            </a:br>
            <a:r>
              <a:rPr lang="en-US" sz="3200" b="1" dirty="0" smtClean="0"/>
              <a:t>Who were these people? </a:t>
            </a:r>
            <a:r>
              <a:rPr lang="ro-RO" sz="3200" b="1" dirty="0" smtClean="0"/>
              <a:t/>
            </a:r>
            <a:br>
              <a:rPr lang="ro-RO" sz="3200" b="1" dirty="0" smtClean="0"/>
            </a:br>
            <a:r>
              <a:rPr lang="ro-RO" sz="1200" i="1" dirty="0" err="1" smtClean="0">
                <a:latin typeface="Arial Narrow" pitchFamily="34" charset="0"/>
              </a:rPr>
              <a:t>Photo</a:t>
            </a:r>
            <a:r>
              <a:rPr lang="ro-RO" sz="1200" i="1" dirty="0" smtClean="0">
                <a:latin typeface="Arial Narrow" pitchFamily="34" charset="0"/>
              </a:rPr>
              <a:t>:</a:t>
            </a:r>
            <a:r>
              <a:rPr lang="en-US" sz="1200" i="1" dirty="0" smtClean="0">
                <a:latin typeface="Arial Narrow" pitchFamily="34" charset="0"/>
              </a:rPr>
              <a:t>https://upload.wikimedia.org/wikipedia/commons/d/da/Embarkation_of_the_Pilgrims.jpg</a:t>
            </a:r>
            <a:r>
              <a:rPr lang="en-US" sz="3200" dirty="0" smtClean="0">
                <a:latin typeface="Arial Narrow" pitchFamily="34" charset="0"/>
              </a:rPr>
              <a:t/>
            </a:r>
            <a:br>
              <a:rPr lang="en-US" sz="3200" dirty="0" smtClean="0">
                <a:latin typeface="Arial Narrow" pitchFamily="34" charset="0"/>
              </a:rPr>
            </a:br>
            <a:endParaRPr lang="en-US" sz="3200" dirty="0"/>
          </a:p>
        </p:txBody>
      </p:sp>
      <p:sp>
        <p:nvSpPr>
          <p:cNvPr id="3" name="Text Placeholder 2"/>
          <p:cNvSpPr>
            <a:spLocks noGrp="1"/>
          </p:cNvSpPr>
          <p:nvPr>
            <p:ph type="body" idx="1"/>
          </p:nvPr>
        </p:nvSpPr>
        <p:spPr/>
        <p:txBody>
          <a:bodyPr/>
          <a:lstStyle/>
          <a:p>
            <a:r>
              <a:rPr lang="en-US" dirty="0" smtClean="0">
                <a:solidFill>
                  <a:srgbClr val="FFC000"/>
                </a:solidFill>
              </a:rPr>
              <a:t>Why were they giving thanks?</a:t>
            </a:r>
            <a:endParaRPr lang="en-US" dirty="0">
              <a:solidFill>
                <a:srgbClr val="FFC000"/>
              </a:solidFill>
            </a:endParaRPr>
          </a:p>
        </p:txBody>
      </p:sp>
      <p:sp>
        <p:nvSpPr>
          <p:cNvPr id="4" name="Text Placeholder 3"/>
          <p:cNvSpPr>
            <a:spLocks noGrp="1"/>
          </p:cNvSpPr>
          <p:nvPr>
            <p:ph type="body" sz="half" idx="3"/>
          </p:nvPr>
        </p:nvSpPr>
        <p:spPr>
          <a:xfrm>
            <a:off x="4929190" y="1643050"/>
            <a:ext cx="3757610" cy="566750"/>
          </a:xfrm>
        </p:spPr>
        <p:txBody>
          <a:bodyPr/>
          <a:lstStyle/>
          <a:p>
            <a:endParaRPr lang="ro-RO" sz="1050" b="0" i="1" dirty="0" smtClean="0"/>
          </a:p>
          <a:p>
            <a:endParaRPr lang="ro-RO" sz="1050" b="0" i="1" dirty="0" smtClean="0"/>
          </a:p>
          <a:p>
            <a:endParaRPr lang="en-US" dirty="0"/>
          </a:p>
        </p:txBody>
      </p:sp>
      <p:sp>
        <p:nvSpPr>
          <p:cNvPr id="5" name="Content Placeholder 4"/>
          <p:cNvSpPr>
            <a:spLocks noGrp="1"/>
          </p:cNvSpPr>
          <p:nvPr>
            <p:ph sz="half" idx="2"/>
          </p:nvPr>
        </p:nvSpPr>
        <p:spPr/>
        <p:txBody>
          <a:bodyPr>
            <a:normAutofit fontScale="92500" lnSpcReduction="20000"/>
          </a:bodyPr>
          <a:lstStyle/>
          <a:p>
            <a:r>
              <a:rPr lang="en-US" b="1" dirty="0" smtClean="0">
                <a:solidFill>
                  <a:srgbClr val="FFC000"/>
                </a:solidFill>
              </a:rPr>
              <a:t>The Pilgrims were a group of one hundred people who had left England for religious reasons. As they wanted a simple and pure lifestyle, not the rich decorations of the church and the arrogance of its bishops, they were called Puritans.</a:t>
            </a:r>
            <a:endParaRPr lang="en-US" dirty="0">
              <a:solidFill>
                <a:srgbClr val="FFC000"/>
              </a:solidFill>
            </a:endParaRPr>
          </a:p>
        </p:txBody>
      </p:sp>
      <p:sp>
        <p:nvSpPr>
          <p:cNvPr id="6" name="Content Placeholder 5"/>
          <p:cNvSpPr>
            <a:spLocks noGrp="1"/>
          </p:cNvSpPr>
          <p:nvPr>
            <p:ph sz="half" idx="4"/>
          </p:nvPr>
        </p:nvSpPr>
        <p:spPr/>
        <p:txBody>
          <a:bodyPr/>
          <a:lstStyle/>
          <a:p>
            <a:r>
              <a:rPr lang="en-US" b="1" dirty="0" smtClean="0">
                <a:solidFill>
                  <a:srgbClr val="FFC000"/>
                </a:solidFill>
              </a:rPr>
              <a:t>At that time - when James I ruled England - nobody believed in things like religious tolerance so the Puritans were fined, imprisoned, and finally driven out of the country.</a:t>
            </a:r>
            <a:endParaRPr lang="en-US" dirty="0">
              <a:solidFill>
                <a:srgbClr val="FFC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a:srcRect/>
          <a:stretch>
            <a:fillRect/>
          </a:stretch>
        </p:blipFill>
        <p:spPr bwMode="auto">
          <a:xfrm>
            <a:off x="285720" y="214290"/>
            <a:ext cx="8572560" cy="6357982"/>
          </a:xfrm>
          <a:prstGeom prst="rect">
            <a:avLst/>
          </a:prstGeom>
          <a:noFill/>
          <a:ln w="9525">
            <a:noFill/>
            <a:miter lim="800000"/>
            <a:headEnd/>
            <a:tailEnd/>
          </a:ln>
          <a:effectLst/>
        </p:spPr>
      </p:pic>
      <p:sp>
        <p:nvSpPr>
          <p:cNvPr id="2" name="Title 1"/>
          <p:cNvSpPr>
            <a:spLocks noGrp="1"/>
          </p:cNvSpPr>
          <p:nvPr>
            <p:ph type="title"/>
          </p:nvPr>
        </p:nvSpPr>
        <p:spPr>
          <a:xfrm>
            <a:off x="914400" y="714356"/>
            <a:ext cx="7772400" cy="1428760"/>
          </a:xfrm>
        </p:spPr>
        <p:txBody>
          <a:bodyPr>
            <a:normAutofit fontScale="90000"/>
          </a:bodyPr>
          <a:lstStyle/>
          <a:p>
            <a:r>
              <a:rPr lang="ro-RO" sz="2700" b="1" dirty="0" smtClean="0"/>
              <a:t/>
            </a:r>
            <a:br>
              <a:rPr lang="ro-RO" sz="2700" b="1" dirty="0" smtClean="0"/>
            </a:br>
            <a:r>
              <a:rPr lang="ro-RO" sz="2700" b="1" dirty="0" smtClean="0"/>
              <a:t/>
            </a:r>
            <a:br>
              <a:rPr lang="ro-RO" sz="2700" b="1" dirty="0" smtClean="0"/>
            </a:br>
            <a:r>
              <a:rPr lang="ro-RO" sz="2700" b="1" dirty="0" smtClean="0"/>
              <a:t/>
            </a:r>
            <a:br>
              <a:rPr lang="ro-RO" sz="2700" b="1" dirty="0" smtClean="0"/>
            </a:br>
            <a:r>
              <a:rPr lang="ro-RO" sz="2700" b="1" dirty="0" smtClean="0"/>
              <a:t/>
            </a:r>
            <a:br>
              <a:rPr lang="ro-RO" sz="2700" b="1" dirty="0" smtClean="0"/>
            </a:br>
            <a:r>
              <a:rPr lang="ro-RO" sz="2700" b="1" dirty="0" smtClean="0"/>
              <a:t/>
            </a:r>
            <a:br>
              <a:rPr lang="ro-RO" sz="2700" b="1" dirty="0" smtClean="0"/>
            </a:br>
            <a:r>
              <a:rPr lang="en-US" sz="2700" b="1" dirty="0" smtClean="0">
                <a:solidFill>
                  <a:srgbClr val="002060"/>
                </a:solidFill>
              </a:rPr>
              <a:t>September 16th 1620 found them in the port of Plymouth boarding a very old ship, the Mayflower, to sail across the Atlantic Ocean to the New World. </a:t>
            </a:r>
            <a:r>
              <a:rPr lang="ro-RO" sz="1200" b="1" dirty="0" err="1" smtClean="0">
                <a:solidFill>
                  <a:srgbClr val="002060"/>
                </a:solidFill>
                <a:latin typeface="Arial Narrow" pitchFamily="34" charset="0"/>
              </a:rPr>
              <a:t>Photo</a:t>
            </a:r>
            <a:r>
              <a:rPr lang="ro-RO" sz="1200" b="1" dirty="0" smtClean="0">
                <a:solidFill>
                  <a:srgbClr val="002060"/>
                </a:solidFill>
                <a:latin typeface="Arial Narrow" pitchFamily="34" charset="0"/>
              </a:rPr>
              <a:t>:</a:t>
            </a:r>
            <a:r>
              <a:rPr lang="en-US" sz="1200" b="1" i="1" dirty="0" smtClean="0">
                <a:solidFill>
                  <a:srgbClr val="002060"/>
                </a:solidFill>
                <a:latin typeface="Arial Narrow" pitchFamily="34" charset="0"/>
              </a:rPr>
              <a:t>https</a:t>
            </a:r>
            <a:r>
              <a:rPr lang="en-US" sz="1200" b="1" i="1" dirty="0" smtClean="0">
                <a:solidFill>
                  <a:srgbClr val="002060"/>
                </a:solidFill>
                <a:latin typeface="Arial Narrow" pitchFamily="34" charset="0"/>
              </a:rPr>
              <a:t>://www.britannica.com/topic/Pilgrim-Fathers</a:t>
            </a:r>
            <a:r>
              <a:rPr lang="en-US" dirty="0" smtClean="0">
                <a:solidFill>
                  <a:srgbClr val="002060"/>
                </a:solidFill>
              </a:rPr>
              <a:t/>
            </a:r>
            <a:br>
              <a:rPr lang="en-US" dirty="0" smtClean="0">
                <a:solidFill>
                  <a:srgbClr val="002060"/>
                </a:solidFill>
              </a:rPr>
            </a:br>
            <a:endParaRPr lang="en-US" dirty="0">
              <a:solidFill>
                <a:srgbClr val="00206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ini pentru pilgrim fathers pictures"/>
          <p:cNvPicPr/>
          <p:nvPr/>
        </p:nvPicPr>
        <p:blipFill>
          <a:blip r:embed="rId2"/>
          <a:srcRect/>
          <a:stretch>
            <a:fillRect/>
          </a:stretch>
        </p:blipFill>
        <p:spPr bwMode="auto">
          <a:xfrm>
            <a:off x="714347" y="357166"/>
            <a:ext cx="8001057" cy="5857916"/>
          </a:xfrm>
          <a:prstGeom prst="rect">
            <a:avLst/>
          </a:prstGeom>
          <a:noFill/>
          <a:ln w="9525">
            <a:noFill/>
            <a:miter lim="800000"/>
            <a:headEnd/>
            <a:tailEnd/>
          </a:ln>
        </p:spPr>
      </p:pic>
      <p:sp>
        <p:nvSpPr>
          <p:cNvPr id="2" name="Title 1"/>
          <p:cNvSpPr>
            <a:spLocks noGrp="1"/>
          </p:cNvSpPr>
          <p:nvPr>
            <p:ph type="title"/>
          </p:nvPr>
        </p:nvSpPr>
        <p:spPr/>
        <p:txBody>
          <a:bodyPr>
            <a:normAutofit/>
          </a:bodyPr>
          <a:lstStyle/>
          <a:p>
            <a:pPr algn="ctr"/>
            <a:r>
              <a:rPr lang="ro-RO" dirty="0" smtClean="0"/>
              <a:t>THE JOURNEY</a:t>
            </a:r>
            <a:endParaRPr lang="en-US" dirty="0"/>
          </a:p>
        </p:txBody>
      </p:sp>
      <p:sp>
        <p:nvSpPr>
          <p:cNvPr id="3" name="Text Placeholder 2"/>
          <p:cNvSpPr>
            <a:spLocks noGrp="1"/>
          </p:cNvSpPr>
          <p:nvPr>
            <p:ph type="body" idx="1"/>
          </p:nvPr>
        </p:nvSpPr>
        <p:spPr/>
        <p:txBody>
          <a:bodyPr/>
          <a:lstStyle/>
          <a:p>
            <a:r>
              <a:rPr lang="en-US" dirty="0" smtClean="0"/>
              <a:t>Their journey was full of dangers and difficulties.</a:t>
            </a:r>
            <a:endParaRPr lang="en-US" dirty="0"/>
          </a:p>
        </p:txBody>
      </p:sp>
      <p:sp>
        <p:nvSpPr>
          <p:cNvPr id="4" name="Text Placeholder 3"/>
          <p:cNvSpPr>
            <a:spLocks noGrp="1"/>
          </p:cNvSpPr>
          <p:nvPr>
            <p:ph type="body" sz="half" idx="3"/>
          </p:nvPr>
        </p:nvSpPr>
        <p:spPr>
          <a:xfrm>
            <a:off x="4953000" y="1447800"/>
            <a:ext cx="3733800" cy="409564"/>
          </a:xfrm>
        </p:spPr>
        <p:txBody>
          <a:bodyPr/>
          <a:lstStyle/>
          <a:p>
            <a:endParaRPr lang="ro-RO" sz="1200" i="1" dirty="0" smtClean="0"/>
          </a:p>
          <a:p>
            <a:endParaRPr lang="ro-RO" sz="1200" i="1" dirty="0" smtClean="0"/>
          </a:p>
          <a:p>
            <a:endParaRPr lang="ro-RO" sz="1200" i="1" dirty="0" smtClean="0"/>
          </a:p>
          <a:p>
            <a:endParaRPr lang="ro-RO" sz="1200" i="1" dirty="0" smtClean="0"/>
          </a:p>
          <a:p>
            <a:endParaRPr lang="ro-RO" sz="1200" i="1" dirty="0" smtClean="0"/>
          </a:p>
          <a:p>
            <a:r>
              <a:rPr lang="en-US" sz="1200" i="1" dirty="0" smtClean="0"/>
              <a:t>/</a:t>
            </a:r>
            <a:endParaRPr lang="en-US" sz="1200" dirty="0" smtClean="0"/>
          </a:p>
          <a:p>
            <a:r>
              <a:rPr lang="en-US" sz="1200" i="1" dirty="0" smtClean="0"/>
              <a:t>https://www.spectator.co.uk/2017/10/the-pilgrim-fathers-from-persecuted-to-persecutors</a:t>
            </a:r>
            <a:endParaRPr lang="en-US" sz="1200" dirty="0"/>
          </a:p>
        </p:txBody>
      </p:sp>
      <p:sp>
        <p:nvSpPr>
          <p:cNvPr id="5" name="Content Placeholder 4"/>
          <p:cNvSpPr>
            <a:spLocks noGrp="1"/>
          </p:cNvSpPr>
          <p:nvPr>
            <p:ph sz="half" idx="2"/>
          </p:nvPr>
        </p:nvSpPr>
        <p:spPr/>
        <p:txBody>
          <a:bodyPr>
            <a:normAutofit fontScale="92500"/>
          </a:bodyPr>
          <a:lstStyle/>
          <a:p>
            <a:r>
              <a:rPr lang="en-US" b="1" dirty="0" smtClean="0">
                <a:solidFill>
                  <a:srgbClr val="FFC000"/>
                </a:solidFill>
              </a:rPr>
              <a:t>The rough rolling waves of the ocean and the shortage of food and water turned the Pilgrim's voyage into a nightmare. Fortunately, a much longed for sandy shore came into sight on the sixty-fifth day.</a:t>
            </a:r>
            <a:r>
              <a:rPr lang="en-US" dirty="0" smtClean="0"/>
              <a:t/>
            </a:r>
            <a:br>
              <a:rPr lang="en-US" dirty="0" smtClean="0"/>
            </a:br>
            <a:endParaRPr lang="en-US" dirty="0"/>
          </a:p>
        </p:txBody>
      </p:sp>
      <p:sp>
        <p:nvSpPr>
          <p:cNvPr id="6" name="Content Placeholder 5"/>
          <p:cNvSpPr>
            <a:spLocks noGrp="1"/>
          </p:cNvSpPr>
          <p:nvPr>
            <p:ph sz="half" idx="4"/>
          </p:nvPr>
        </p:nvSpPr>
        <p:spPr/>
        <p:txBody>
          <a:bodyPr>
            <a:normAutofit fontScale="85000" lnSpcReduction="20000"/>
          </a:bodyPr>
          <a:lstStyle/>
          <a:p>
            <a:r>
              <a:rPr lang="en-US" i="1" dirty="0" smtClean="0">
                <a:solidFill>
                  <a:schemeClr val="bg1"/>
                </a:solidFill>
              </a:rPr>
              <a:t>They were at sea for more than two months in desperately cramped conditions. The battered ship, barely seaworthy, pitched violently in storms where the swell rose to 100 feet. One of the beams cracked and there was talk of returning to England before it was temporarily repaired with a house jack. With spray in their faces so fierce that they could barely see, the small band of pilgrims invoked the words of Psalm 107, that God would make the storm calm and the waves </a:t>
            </a:r>
            <a:r>
              <a:rPr lang="ro-RO" i="1" dirty="0" err="1" smtClean="0">
                <a:solidFill>
                  <a:schemeClr val="bg1"/>
                </a:solidFill>
              </a:rPr>
              <a:t>still</a:t>
            </a:r>
            <a:r>
              <a:rPr lang="ro-RO" i="1" dirty="0" smtClean="0">
                <a:solidFill>
                  <a:schemeClr val="bg1"/>
                </a:solidFill>
              </a:rPr>
              <a:t>.</a:t>
            </a:r>
            <a:endParaRPr lang="en-US"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lapot22008\Desktop\1024px-Landing_of_the_Pilgrims_by_Cornè_-_circa_1805.jpg"/>
          <p:cNvPicPr>
            <a:picLocks noChangeAspect="1" noChangeArrowheads="1"/>
          </p:cNvPicPr>
          <p:nvPr/>
        </p:nvPicPr>
        <p:blipFill>
          <a:blip r:embed="rId2"/>
          <a:srcRect/>
          <a:stretch>
            <a:fillRect/>
          </a:stretch>
        </p:blipFill>
        <p:spPr bwMode="auto">
          <a:xfrm>
            <a:off x="-304800" y="42863"/>
            <a:ext cx="9753600" cy="6772275"/>
          </a:xfrm>
          <a:prstGeom prst="rect">
            <a:avLst/>
          </a:prstGeom>
          <a:noFill/>
        </p:spPr>
      </p:pic>
      <p:sp>
        <p:nvSpPr>
          <p:cNvPr id="2" name="Title 1"/>
          <p:cNvSpPr>
            <a:spLocks noGrp="1"/>
          </p:cNvSpPr>
          <p:nvPr>
            <p:ph type="title"/>
          </p:nvPr>
        </p:nvSpPr>
        <p:spPr/>
        <p:txBody>
          <a:bodyPr/>
          <a:lstStyle/>
          <a:p>
            <a:pPr algn="ctr"/>
            <a:r>
              <a:rPr lang="ro-RO" dirty="0" smtClean="0">
                <a:solidFill>
                  <a:schemeClr val="tx1"/>
                </a:solidFill>
              </a:rPr>
              <a:t>LANDING</a:t>
            </a:r>
            <a:endParaRPr lang="en-US" dirty="0">
              <a:solidFill>
                <a:schemeClr val="tx1"/>
              </a:solidFill>
            </a:endParaRPr>
          </a:p>
        </p:txBody>
      </p:sp>
      <p:sp>
        <p:nvSpPr>
          <p:cNvPr id="3" name="Content Placeholder 2"/>
          <p:cNvSpPr>
            <a:spLocks noGrp="1"/>
          </p:cNvSpPr>
          <p:nvPr>
            <p:ph sz="quarter" idx="1"/>
          </p:nvPr>
        </p:nvSpPr>
        <p:spPr/>
        <p:txBody>
          <a:bodyPr>
            <a:normAutofit/>
          </a:bodyPr>
          <a:lstStyle/>
          <a:p>
            <a:r>
              <a:rPr lang="en-US" b="1" dirty="0" smtClean="0">
                <a:solidFill>
                  <a:srgbClr val="00B0F0"/>
                </a:solidFill>
              </a:rPr>
              <a:t>The hungry, frightened and sick Pilgrims decided to land and set up camp at a place far north of the land given to them by the Virginia Company (which is now the state of Massachusetts).</a:t>
            </a:r>
            <a:r>
              <a:rPr lang="en-US" b="1" dirty="0" smtClean="0"/>
              <a:t/>
            </a:r>
            <a:br>
              <a:rPr lang="en-US" b="1" dirty="0" smtClean="0"/>
            </a:br>
            <a:endParaRPr lang="en-US" dirty="0"/>
          </a:p>
        </p:txBody>
      </p:sp>
      <p:sp>
        <p:nvSpPr>
          <p:cNvPr id="4" name="Content Placeholder 3"/>
          <p:cNvSpPr>
            <a:spLocks noGrp="1"/>
          </p:cNvSpPr>
          <p:nvPr>
            <p:ph sz="quarter" idx="2"/>
          </p:nvPr>
        </p:nvSpPr>
        <p:spPr/>
        <p:txBody>
          <a:bodyPr>
            <a:normAutofit/>
          </a:bodyPr>
          <a:lstStyle/>
          <a:p>
            <a:r>
              <a:rPr lang="en-US" i="1" dirty="0" smtClean="0">
                <a:solidFill>
                  <a:schemeClr val="bg1"/>
                </a:solidFill>
              </a:rPr>
              <a:t>Finally, on 11 November 1620, the Mayflower made landfall at Cape Cod, and some weeks later the settlers decided on the site of present-day Plymouth, Massachusetts, for their colony.</a:t>
            </a:r>
          </a:p>
          <a:p>
            <a:r>
              <a:rPr lang="en-US" sz="1100" b="1" i="1" dirty="0" smtClean="0">
                <a:solidFill>
                  <a:srgbClr val="FFC000"/>
                </a:solidFill>
                <a:latin typeface="Arial Narrow" pitchFamily="34" charset="0"/>
              </a:rPr>
              <a:t>https://www.spectator.co.uk/2017/10/the-pilgrim-fathers-from-persecuted-to-persecutors/</a:t>
            </a:r>
            <a:endParaRPr lang="en-US" sz="1100" i="1" dirty="0" smtClean="0">
              <a:solidFill>
                <a:srgbClr val="FFC000"/>
              </a:solidFill>
              <a:latin typeface="Arial Narrow" pitchFamily="34" charset="0"/>
            </a:endParaRP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lapot22008\Desktop\images.jpg"/>
          <p:cNvPicPr/>
          <p:nvPr/>
        </p:nvPicPr>
        <p:blipFill>
          <a:blip r:embed="rId2"/>
          <a:srcRect/>
          <a:stretch>
            <a:fillRect/>
          </a:stretch>
        </p:blipFill>
        <p:spPr bwMode="auto">
          <a:xfrm>
            <a:off x="357158" y="1285860"/>
            <a:ext cx="8429683" cy="5286412"/>
          </a:xfrm>
          <a:prstGeom prst="rect">
            <a:avLst/>
          </a:prstGeom>
          <a:noFill/>
          <a:ln w="9525">
            <a:noFill/>
            <a:miter lim="800000"/>
            <a:headEnd/>
            <a:tailEnd/>
          </a:ln>
        </p:spPr>
      </p:pic>
      <p:sp>
        <p:nvSpPr>
          <p:cNvPr id="2" name="Title 1"/>
          <p:cNvSpPr>
            <a:spLocks noGrp="1"/>
          </p:cNvSpPr>
          <p:nvPr>
            <p:ph type="title"/>
          </p:nvPr>
        </p:nvSpPr>
        <p:spPr>
          <a:xfrm>
            <a:off x="914400" y="142852"/>
            <a:ext cx="7772400" cy="1000132"/>
          </a:xfrm>
        </p:spPr>
        <p:txBody>
          <a:bodyPr>
            <a:normAutofit fontScale="90000"/>
          </a:bodyPr>
          <a:lstStyle/>
          <a:p>
            <a:pPr algn="ctr"/>
            <a:r>
              <a:rPr lang="ro-RO" dirty="0" smtClean="0">
                <a:solidFill>
                  <a:srgbClr val="00B050"/>
                </a:solidFill>
              </a:rPr>
              <a:t/>
            </a:r>
            <a:br>
              <a:rPr lang="ro-RO" dirty="0" smtClean="0">
                <a:solidFill>
                  <a:srgbClr val="00B050"/>
                </a:solidFill>
              </a:rPr>
            </a:br>
            <a:r>
              <a:rPr lang="ro-RO" b="1" dirty="0" smtClean="0">
                <a:solidFill>
                  <a:srgbClr val="FFC000"/>
                </a:solidFill>
              </a:rPr>
              <a:t>A NEW </a:t>
            </a:r>
            <a:r>
              <a:rPr lang="ro-RO" b="1" dirty="0" smtClean="0">
                <a:solidFill>
                  <a:srgbClr val="FFC000"/>
                </a:solidFill>
              </a:rPr>
              <a:t>BUT HARD START</a:t>
            </a:r>
            <a:endParaRPr lang="en-US" b="1" dirty="0">
              <a:solidFill>
                <a:srgbClr val="FFC000"/>
              </a:solidFill>
            </a:endParaRPr>
          </a:p>
        </p:txBody>
      </p:sp>
      <p:sp>
        <p:nvSpPr>
          <p:cNvPr id="3" name="Text Placeholder 2"/>
          <p:cNvSpPr>
            <a:spLocks noGrp="1"/>
          </p:cNvSpPr>
          <p:nvPr>
            <p:ph type="body" idx="2"/>
          </p:nvPr>
        </p:nvSpPr>
        <p:spPr>
          <a:noFill/>
        </p:spPr>
        <p:txBody>
          <a:bodyPr>
            <a:normAutofit fontScale="92500"/>
          </a:bodyPr>
          <a:lstStyle/>
          <a:p>
            <a:pPr algn="just"/>
            <a:r>
              <a:rPr lang="en-US" b="1" dirty="0" smtClean="0">
                <a:solidFill>
                  <a:srgbClr val="FFFF00"/>
                </a:solidFill>
              </a:rPr>
              <a:t>The happiness felt as they got ashore was short-lived. It was winter when they arrived. They had very little food left and no roof over their head, only frozen ground, sharp winds and violent snow storms. Consequently, people got sick and died one after the other.</a:t>
            </a:r>
            <a:endParaRPr lang="en-US" dirty="0">
              <a:solidFill>
                <a:srgbClr val="FFFF00"/>
              </a:solidFill>
            </a:endParaRPr>
          </a:p>
        </p:txBody>
      </p:sp>
      <p:sp>
        <p:nvSpPr>
          <p:cNvPr id="4" name="Content Placeholder 3"/>
          <p:cNvSpPr>
            <a:spLocks noGrp="1"/>
          </p:cNvSpPr>
          <p:nvPr>
            <p:ph sz="quarter" idx="1"/>
          </p:nvPr>
        </p:nvSpPr>
        <p:spPr/>
        <p:txBody>
          <a:bodyPr>
            <a:normAutofit lnSpcReduction="10000"/>
          </a:bodyPr>
          <a:lstStyle/>
          <a:p>
            <a:pPr algn="just"/>
            <a:r>
              <a:rPr lang="en-US" dirty="0" smtClean="0">
                <a:solidFill>
                  <a:schemeClr val="bg1"/>
                </a:solidFill>
              </a:rPr>
              <a:t>On December 25</a:t>
            </a:r>
            <a:r>
              <a:rPr lang="en-US" baseline="30000" dirty="0" smtClean="0">
                <a:solidFill>
                  <a:schemeClr val="bg1"/>
                </a:solidFill>
              </a:rPr>
              <a:t>th</a:t>
            </a:r>
            <a:r>
              <a:rPr lang="en-US" dirty="0" smtClean="0">
                <a:solidFill>
                  <a:schemeClr val="bg1"/>
                </a:solidFill>
              </a:rPr>
              <a:t>, after finding a place where the ‘Mayflower’ could be safely anchored, the Pilgrim Fathers began to build the first house for common use. Bradford described in his diary how the “foulness” of winter affected all and that many became sick. By February 1621, </a:t>
            </a:r>
            <a:r>
              <a:rPr lang="ro-RO" dirty="0" err="1" smtClean="0">
                <a:solidFill>
                  <a:schemeClr val="bg1"/>
                </a:solidFill>
              </a:rPr>
              <a:t>he</a:t>
            </a:r>
            <a:r>
              <a:rPr lang="ro-RO" dirty="0" smtClean="0">
                <a:solidFill>
                  <a:schemeClr val="bg1"/>
                </a:solidFill>
              </a:rPr>
              <a:t> </a:t>
            </a:r>
            <a:r>
              <a:rPr lang="en-US" dirty="0" smtClean="0">
                <a:solidFill>
                  <a:schemeClr val="bg1"/>
                </a:solidFill>
              </a:rPr>
              <a:t>claimed that 50% of the Pilgrim Fathers had died as a result of the cold weather and the inadequate housing that they had built for themselves. </a:t>
            </a:r>
            <a:endParaRPr lang="ro-RO" dirty="0" smtClean="0">
              <a:solidFill>
                <a:schemeClr val="bg1"/>
              </a:solidFill>
            </a:endParaRPr>
          </a:p>
          <a:p>
            <a:pPr algn="just"/>
            <a:r>
              <a:rPr lang="en-US" sz="1100" i="1" dirty="0" smtClean="0">
                <a:latin typeface="Arial Narrow" pitchFamily="34" charset="0"/>
              </a:rPr>
              <a:t>historylearningsite.co.uk. The History Learning Site, 17 Mar 2015. 19 Nov 2017. </a:t>
            </a:r>
            <a:r>
              <a:rPr lang="en-US" sz="1100" i="1" dirty="0" err="1" smtClean="0">
                <a:latin typeface="Arial Narrow" pitchFamily="34" charset="0"/>
              </a:rPr>
              <a:t>Photo:https</a:t>
            </a:r>
            <a:r>
              <a:rPr lang="en-US" sz="1100" i="1" dirty="0" smtClean="0">
                <a:latin typeface="Arial Narrow" pitchFamily="34" charset="0"/>
              </a:rPr>
              <a:t>://</a:t>
            </a:r>
            <a:r>
              <a:rPr lang="en-US" sz="1100" i="1" dirty="0" err="1" smtClean="0">
                <a:latin typeface="Arial Narrow" pitchFamily="34" charset="0"/>
              </a:rPr>
              <a:t>www.historyonthenet.com</a:t>
            </a:r>
            <a:r>
              <a:rPr lang="en-US" sz="1100" i="1" dirty="0" smtClean="0">
                <a:latin typeface="Arial Narrow" pitchFamily="34" charset="0"/>
              </a:rPr>
              <a:t>/the-</a:t>
            </a:r>
            <a:r>
              <a:rPr lang="en-US" sz="1100" i="1" dirty="0" err="1" smtClean="0">
                <a:latin typeface="Arial Narrow" pitchFamily="34" charset="0"/>
              </a:rPr>
              <a:t>stuarts</a:t>
            </a:r>
            <a:r>
              <a:rPr lang="en-US" sz="1100" i="1" dirty="0" smtClean="0">
                <a:latin typeface="Arial Narrow" pitchFamily="34" charset="0"/>
              </a:rPr>
              <a:t>-the-pilgrim-fathers</a:t>
            </a:r>
            <a:r>
              <a:rPr lang="en-US" sz="1400" i="1" dirty="0" smtClean="0"/>
              <a:t>/</a:t>
            </a:r>
            <a:endParaRPr lang="en-US" sz="1400" dirty="0" smtClean="0"/>
          </a:p>
          <a:p>
            <a:pPr algn="just"/>
            <a:endParaRPr lang="en-US" sz="1300" i="1" dirty="0" smtClean="0">
              <a:solidFill>
                <a:schemeClr val="bg1"/>
              </a:solidFill>
            </a:endParaRPr>
          </a:p>
          <a:p>
            <a:pPr algn="just">
              <a:buNone/>
            </a:pPr>
            <a:endParaRPr lang="en-US" dirty="0" smtClean="0">
              <a:solidFill>
                <a:srgbClr val="7030A0"/>
              </a:solidFill>
            </a:endParaRP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ormAutofit fontScale="90000"/>
          </a:bodyPr>
          <a:lstStyle/>
          <a:p>
            <a:r>
              <a:rPr lang="ro-RO" sz="2200" dirty="0" smtClean="0"/>
              <a:t/>
            </a:r>
            <a:br>
              <a:rPr lang="ro-RO" sz="2200" dirty="0" smtClean="0"/>
            </a:br>
            <a:r>
              <a:rPr lang="ro-RO" sz="2200" dirty="0" smtClean="0"/>
              <a:t/>
            </a:r>
            <a:br>
              <a:rPr lang="ro-RO" sz="2200" dirty="0" smtClean="0"/>
            </a:br>
            <a:r>
              <a:rPr lang="ro-RO" sz="2200" dirty="0" smtClean="0"/>
              <a:t/>
            </a:r>
            <a:br>
              <a:rPr lang="ro-RO" sz="2200" dirty="0" smtClean="0"/>
            </a:br>
            <a:r>
              <a:rPr lang="en-US" sz="2200" i="1" dirty="0" smtClean="0">
                <a:solidFill>
                  <a:srgbClr val="0070C0"/>
                </a:solidFill>
              </a:rPr>
              <a:t> </a:t>
            </a:r>
            <a:r>
              <a:rPr lang="ro-RO" sz="2200" i="1" dirty="0" smtClean="0">
                <a:solidFill>
                  <a:srgbClr val="0070C0"/>
                </a:solidFill>
              </a:rPr>
              <a:t/>
            </a:r>
            <a:br>
              <a:rPr lang="ro-RO" sz="2200" i="1" dirty="0" smtClean="0">
                <a:solidFill>
                  <a:srgbClr val="0070C0"/>
                </a:solidFill>
              </a:rPr>
            </a:br>
            <a:r>
              <a:rPr lang="en-US" sz="2200" i="1" dirty="0" smtClean="0">
                <a:solidFill>
                  <a:srgbClr val="0070C0"/>
                </a:solidFill>
              </a:rPr>
              <a:t>A </a:t>
            </a:r>
            <a:r>
              <a:rPr lang="ro-RO" sz="2200" i="1" dirty="0" smtClean="0">
                <a:solidFill>
                  <a:srgbClr val="0070C0"/>
                </a:solidFill>
              </a:rPr>
              <a:t>N</a:t>
            </a:r>
            <a:r>
              <a:rPr lang="en-US" sz="2200" i="1" dirty="0" err="1" smtClean="0">
                <a:solidFill>
                  <a:srgbClr val="0070C0"/>
                </a:solidFill>
              </a:rPr>
              <a:t>ative</a:t>
            </a:r>
            <a:r>
              <a:rPr lang="en-US" sz="2200" i="1" dirty="0" smtClean="0">
                <a:solidFill>
                  <a:srgbClr val="0070C0"/>
                </a:solidFill>
              </a:rPr>
              <a:t> American called Squanto helped those Pilgrim Fathers who survived the harsh winter. He showed them how to sow maize and how to cultivate the crop.</a:t>
            </a:r>
            <a:r>
              <a:rPr lang="en-US" sz="2400" i="1" dirty="0" smtClean="0"/>
              <a:t> </a:t>
            </a:r>
            <a:r>
              <a:rPr lang="en-US" sz="1300" i="1" dirty="0" smtClean="0"/>
              <a:t>historylearningsite.co.uk</a:t>
            </a:r>
            <a:r>
              <a:rPr lang="en-US" sz="1300" i="1" dirty="0" smtClean="0"/>
              <a:t>. The History Learning Site, 17 Mar 2015. 19 Nov 2017.</a:t>
            </a:r>
            <a:r>
              <a:rPr lang="ro-RO" sz="2400" i="1" dirty="0" smtClean="0"/>
              <a:t/>
            </a:r>
            <a:br>
              <a:rPr lang="ro-RO" sz="2400" i="1" dirty="0" smtClean="0"/>
            </a:br>
            <a:endParaRPr lang="en-US" sz="2200" i="1" dirty="0">
              <a:solidFill>
                <a:srgbClr val="0070C0"/>
              </a:solidFill>
            </a:endParaRPr>
          </a:p>
        </p:txBody>
      </p:sp>
      <p:sp>
        <p:nvSpPr>
          <p:cNvPr id="3" name="Text Placeholder 2"/>
          <p:cNvSpPr>
            <a:spLocks noGrp="1"/>
          </p:cNvSpPr>
          <p:nvPr>
            <p:ph type="body" idx="2"/>
          </p:nvPr>
        </p:nvSpPr>
        <p:spPr/>
        <p:txBody>
          <a:bodyPr/>
          <a:lstStyle/>
          <a:p>
            <a:endParaRPr lang="en-US" dirty="0"/>
          </a:p>
        </p:txBody>
      </p:sp>
      <p:pic>
        <p:nvPicPr>
          <p:cNvPr id="3075" name="Picture 3"/>
          <p:cNvPicPr preferRelativeResize="0">
            <a:picLocks noChangeAspect="1" noChangeArrowheads="1"/>
          </p:cNvPicPr>
          <p:nvPr/>
        </p:nvPicPr>
        <p:blipFill>
          <a:blip r:embed="rId2">
            <a:lum contrast="16000"/>
          </a:blip>
          <a:srcRect/>
          <a:stretch>
            <a:fillRect/>
          </a:stretch>
        </p:blipFill>
        <p:spPr bwMode="auto">
          <a:xfrm>
            <a:off x="428596" y="1428736"/>
            <a:ext cx="3000396" cy="4643470"/>
          </a:xfrm>
          <a:prstGeom prst="rect">
            <a:avLst/>
          </a:prstGeom>
          <a:noFill/>
          <a:ln w="9525">
            <a:noFill/>
            <a:miter lim="800000"/>
            <a:headEnd/>
            <a:tailEnd/>
          </a:ln>
          <a:effectLst/>
        </p:spPr>
      </p:pic>
      <p:sp>
        <p:nvSpPr>
          <p:cNvPr id="8" name="Content Placeholder 7"/>
          <p:cNvSpPr>
            <a:spLocks noGrp="1"/>
          </p:cNvSpPr>
          <p:nvPr>
            <p:ph sz="quarter" idx="1"/>
          </p:nvPr>
        </p:nvSpPr>
        <p:spPr>
          <a:xfrm>
            <a:off x="3571868" y="1600200"/>
            <a:ext cx="5114932" cy="4495800"/>
          </a:xfrm>
        </p:spPr>
        <p:txBody>
          <a:bodyPr>
            <a:normAutofit fontScale="92500" lnSpcReduction="20000"/>
          </a:bodyPr>
          <a:lstStyle/>
          <a:p>
            <a:pPr algn="just"/>
            <a:r>
              <a:rPr lang="en-US" sz="2400" i="1" dirty="0" smtClean="0"/>
              <a:t>By 1622 the Pilgrim Fathers had built a fort to protect themselves. It also served as a meeting place to discuss issues of government within the new colony. Over the next few years, as life for Puritans became more uncomfortable in England, more and more made the journey across the Atlantic. By 1630, their numbers were such that the Puritans were able to establish the Massachusetts Bay Company and establish Boston, which was to grow as a major port. Despite the privations of 1620, the Puritans founded colonies that thrived and their success depended on fishing, shipbuilding, trade and farming</a:t>
            </a:r>
            <a:r>
              <a:rPr lang="en-US" sz="2400" i="1" dirty="0" smtClean="0"/>
              <a:t>.</a:t>
            </a:r>
            <a:r>
              <a:rPr lang="en-US" sz="2000" i="1" dirty="0" smtClean="0"/>
              <a:t> </a:t>
            </a:r>
            <a:endParaRPr lang="ro-RO" sz="2000" i="1" dirty="0" smtClean="0"/>
          </a:p>
          <a:p>
            <a:pPr algn="just"/>
            <a:r>
              <a:rPr lang="ro-RO" sz="2000" i="1" dirty="0" smtClean="0"/>
              <a:t>P</a:t>
            </a:r>
            <a:r>
              <a:rPr lang="en-US" sz="2000" i="1" dirty="0" err="1" smtClean="0">
                <a:solidFill>
                  <a:srgbClr val="0070C0"/>
                </a:solidFill>
              </a:rPr>
              <a:t>hoto</a:t>
            </a:r>
            <a:r>
              <a:rPr lang="en-US" sz="2000" i="1" dirty="0" smtClean="0">
                <a:solidFill>
                  <a:srgbClr val="0070C0"/>
                </a:solidFill>
              </a:rPr>
              <a:t>:</a:t>
            </a:r>
            <a:r>
              <a:rPr lang="en-US" sz="2000" b="1" i="1" dirty="0" smtClean="0">
                <a:solidFill>
                  <a:srgbClr val="0070C0"/>
                </a:solidFill>
              </a:rPr>
              <a:t> </a:t>
            </a:r>
            <a:r>
              <a:rPr lang="en-US" sz="2000" i="1" dirty="0" smtClean="0">
                <a:solidFill>
                  <a:srgbClr val="0070C0"/>
                </a:solidFill>
              </a:rPr>
              <a:t>https://comicvine.gamespot.com/squanto/4005-128082/images/ (Squanto)</a:t>
            </a:r>
            <a:endParaRPr lang="en-US" sz="2000" dirty="0" smtClean="0">
              <a:solidFill>
                <a:srgbClr val="0070C0"/>
              </a:solidFill>
            </a:endParaRPr>
          </a:p>
          <a:p>
            <a:pPr algn="just"/>
            <a:endParaRPr lang="en-US" sz="2400" i="1" dirty="0" smtClean="0"/>
          </a:p>
          <a:p>
            <a:endParaRPr lang="en-US" sz="1200"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umpkins for sale"/>
          <p:cNvPicPr/>
          <p:nvPr/>
        </p:nvPicPr>
        <p:blipFill>
          <a:blip r:embed="rId2"/>
          <a:srcRect/>
          <a:stretch>
            <a:fillRect/>
          </a:stretch>
        </p:blipFill>
        <p:spPr bwMode="auto">
          <a:xfrm>
            <a:off x="642910" y="285728"/>
            <a:ext cx="8215370" cy="6215105"/>
          </a:xfrm>
          <a:prstGeom prst="rect">
            <a:avLst/>
          </a:prstGeom>
          <a:noFill/>
          <a:ln w="9525">
            <a:noFill/>
            <a:miter lim="800000"/>
            <a:headEnd/>
            <a:tailEnd/>
          </a:ln>
        </p:spPr>
      </p:pic>
      <p:sp>
        <p:nvSpPr>
          <p:cNvPr id="2" name="Title 1"/>
          <p:cNvSpPr>
            <a:spLocks noGrp="1"/>
          </p:cNvSpPr>
          <p:nvPr>
            <p:ph type="title"/>
          </p:nvPr>
        </p:nvSpPr>
        <p:spPr>
          <a:xfrm>
            <a:off x="914400" y="428604"/>
            <a:ext cx="7772400" cy="642942"/>
          </a:xfrm>
        </p:spPr>
        <p:txBody>
          <a:bodyPr>
            <a:normAutofit fontScale="90000"/>
          </a:bodyPr>
          <a:lstStyle/>
          <a:p>
            <a:pPr algn="ctr"/>
            <a:r>
              <a:rPr lang="ro-RO" dirty="0" smtClean="0"/>
              <a:t> </a:t>
            </a:r>
            <a:br>
              <a:rPr lang="ro-RO" dirty="0" smtClean="0"/>
            </a:br>
            <a:r>
              <a:rPr lang="ro-RO" b="1" dirty="0" smtClean="0"/>
              <a:t/>
            </a:r>
            <a:br>
              <a:rPr lang="ro-RO" b="1" dirty="0" smtClean="0"/>
            </a:br>
            <a:r>
              <a:rPr lang="en-US" b="1" dirty="0" smtClean="0"/>
              <a:t> </a:t>
            </a:r>
            <a:r>
              <a:rPr lang="en-US" b="1" dirty="0" smtClean="0">
                <a:solidFill>
                  <a:srgbClr val="FF0000"/>
                </a:solidFill>
              </a:rPr>
              <a:t>Thanksgiving </a:t>
            </a:r>
            <a:r>
              <a:rPr lang="ro-RO" b="1" dirty="0" smtClean="0">
                <a:solidFill>
                  <a:srgbClr val="FF0000"/>
                </a:solidFill>
              </a:rPr>
              <a:t>D</a:t>
            </a:r>
            <a:r>
              <a:rPr lang="en-US" b="1" dirty="0" smtClean="0">
                <a:solidFill>
                  <a:srgbClr val="FF0000"/>
                </a:solidFill>
              </a:rPr>
              <a:t>ay</a:t>
            </a:r>
            <a:r>
              <a:rPr lang="ro-RO" b="1" dirty="0" smtClean="0">
                <a:solidFill>
                  <a:srgbClr val="FF0000"/>
                </a:solidFill>
              </a:rPr>
              <a:t> Celebration</a:t>
            </a:r>
            <a:endParaRPr lang="en-US" dirty="0">
              <a:solidFill>
                <a:srgbClr val="FF0000"/>
              </a:solidFill>
            </a:endParaRPr>
          </a:p>
        </p:txBody>
      </p:sp>
      <p:sp>
        <p:nvSpPr>
          <p:cNvPr id="3" name="Text Placeholder 2"/>
          <p:cNvSpPr>
            <a:spLocks noGrp="1"/>
          </p:cNvSpPr>
          <p:nvPr>
            <p:ph type="body" idx="1"/>
          </p:nvPr>
        </p:nvSpPr>
        <p:spPr>
          <a:xfrm>
            <a:off x="914400" y="1285860"/>
            <a:ext cx="3733800" cy="1714512"/>
          </a:xfrm>
        </p:spPr>
        <p:txBody>
          <a:bodyPr/>
          <a:lstStyle/>
          <a:p>
            <a:pPr algn="just"/>
            <a:r>
              <a:rPr lang="ro-RO" sz="1400" dirty="0" smtClean="0">
                <a:solidFill>
                  <a:schemeClr val="bg1">
                    <a:lumMod val="95000"/>
                  </a:schemeClr>
                </a:solidFill>
              </a:rPr>
              <a:t>T</a:t>
            </a:r>
            <a:r>
              <a:rPr lang="en-US" sz="1400" dirty="0" err="1" smtClean="0">
                <a:solidFill>
                  <a:schemeClr val="bg1">
                    <a:lumMod val="95000"/>
                  </a:schemeClr>
                </a:solidFill>
              </a:rPr>
              <a:t>oday</a:t>
            </a:r>
            <a:r>
              <a:rPr lang="en-US" sz="1400" dirty="0" smtClean="0">
                <a:solidFill>
                  <a:schemeClr val="bg1">
                    <a:lumMod val="95000"/>
                  </a:schemeClr>
                </a:solidFill>
              </a:rPr>
              <a:t>, on the fourth Thursday of November, Americans have a special family get-together to celebrate Thanksgiving Day. It is a traditional time when they give thanks to God for all the things they have.</a:t>
            </a:r>
            <a:endParaRPr lang="ro-RO" sz="1400" dirty="0" smtClean="0">
              <a:solidFill>
                <a:schemeClr val="bg1">
                  <a:lumMod val="95000"/>
                </a:schemeClr>
              </a:solidFill>
            </a:endParaRPr>
          </a:p>
          <a:p>
            <a:pPr algn="just"/>
            <a:endParaRPr lang="en-US" sz="1400" dirty="0" smtClean="0"/>
          </a:p>
          <a:p>
            <a:pPr algn="just"/>
            <a:endParaRPr lang="en-US" sz="1400" dirty="0"/>
          </a:p>
        </p:txBody>
      </p:sp>
      <p:sp>
        <p:nvSpPr>
          <p:cNvPr id="4" name="Text Placeholder 3"/>
          <p:cNvSpPr>
            <a:spLocks noGrp="1"/>
          </p:cNvSpPr>
          <p:nvPr>
            <p:ph type="body" sz="half" idx="3"/>
          </p:nvPr>
        </p:nvSpPr>
        <p:spPr>
          <a:xfrm>
            <a:off x="5000628" y="1142984"/>
            <a:ext cx="3733800" cy="928694"/>
          </a:xfrm>
        </p:spPr>
        <p:txBody>
          <a:bodyPr/>
          <a:lstStyle/>
          <a:p>
            <a:endParaRPr lang="ro-RO" sz="1400" dirty="0" smtClean="0"/>
          </a:p>
          <a:p>
            <a:endParaRPr lang="ro-RO" sz="1400" dirty="0" smtClean="0"/>
          </a:p>
          <a:p>
            <a:endParaRPr lang="ro-RO" sz="1400" dirty="0" smtClean="0"/>
          </a:p>
          <a:p>
            <a:r>
              <a:rPr lang="ro-RO" sz="1400" i="1" dirty="0" err="1" smtClean="0">
                <a:solidFill>
                  <a:srgbClr val="92D050"/>
                </a:solidFill>
              </a:rPr>
              <a:t>Photo</a:t>
            </a:r>
            <a:r>
              <a:rPr lang="ro-RO" sz="1400" i="1" dirty="0" smtClean="0">
                <a:solidFill>
                  <a:srgbClr val="92D050"/>
                </a:solidFill>
              </a:rPr>
              <a:t>: </a:t>
            </a:r>
            <a:r>
              <a:rPr lang="en-US" sz="1400" i="1" dirty="0" smtClean="0">
                <a:solidFill>
                  <a:srgbClr val="92D050"/>
                </a:solidFill>
              </a:rPr>
              <a:t>https</a:t>
            </a:r>
            <a:r>
              <a:rPr lang="en-US" sz="1400" i="1" dirty="0" smtClean="0">
                <a:solidFill>
                  <a:srgbClr val="92D050"/>
                </a:solidFill>
              </a:rPr>
              <a:t>://usa.usembassy.de/holidays-thanksgiving.htm</a:t>
            </a:r>
            <a:endParaRPr lang="ro-RO" sz="1400" dirty="0" smtClean="0">
              <a:solidFill>
                <a:srgbClr val="92D050"/>
              </a:solidFill>
            </a:endParaRPr>
          </a:p>
          <a:p>
            <a:endParaRPr lang="ro-RO" sz="1400" dirty="0" smtClean="0"/>
          </a:p>
          <a:p>
            <a:r>
              <a:rPr lang="ro-RO" sz="1400" dirty="0" smtClean="0"/>
              <a:t>I</a:t>
            </a:r>
            <a:endParaRPr lang="en-US" dirty="0"/>
          </a:p>
        </p:txBody>
      </p:sp>
      <p:sp>
        <p:nvSpPr>
          <p:cNvPr id="5" name="Content Placeholder 4"/>
          <p:cNvSpPr>
            <a:spLocks noGrp="1"/>
          </p:cNvSpPr>
          <p:nvPr>
            <p:ph sz="half" idx="2"/>
          </p:nvPr>
        </p:nvSpPr>
        <p:spPr>
          <a:xfrm>
            <a:off x="914400" y="2500306"/>
            <a:ext cx="3733800" cy="3633794"/>
          </a:xfrm>
        </p:spPr>
        <p:txBody>
          <a:bodyPr>
            <a:normAutofit/>
          </a:bodyPr>
          <a:lstStyle/>
          <a:p>
            <a:pPr algn="just" fontAlgn="base"/>
            <a:r>
              <a:rPr lang="en-US" sz="2400" b="1" dirty="0" smtClean="0">
                <a:solidFill>
                  <a:srgbClr val="FFC000"/>
                </a:solidFill>
              </a:rPr>
              <a:t>Although tastes have changed, corn, turkey, pumpkin and cranberry sauce or jelly remain part of the American Thanksgiving dinner as symbols of survival.</a:t>
            </a:r>
            <a:endParaRPr lang="en-US" sz="2400" dirty="0" smtClean="0">
              <a:solidFill>
                <a:srgbClr val="FFC000"/>
              </a:solidFill>
            </a:endParaRPr>
          </a:p>
          <a:p>
            <a:endParaRPr lang="en-US" dirty="0"/>
          </a:p>
        </p:txBody>
      </p:sp>
      <p:sp>
        <p:nvSpPr>
          <p:cNvPr id="6" name="Content Placeholder 5"/>
          <p:cNvSpPr>
            <a:spLocks noGrp="1"/>
          </p:cNvSpPr>
          <p:nvPr>
            <p:ph sz="half" idx="4"/>
          </p:nvPr>
        </p:nvSpPr>
        <p:spPr>
          <a:xfrm>
            <a:off x="4953000" y="1785926"/>
            <a:ext cx="3733800" cy="4348174"/>
          </a:xfrm>
        </p:spPr>
        <p:txBody>
          <a:bodyPr>
            <a:normAutofit fontScale="85000" lnSpcReduction="20000"/>
          </a:bodyPr>
          <a:lstStyle/>
          <a:p>
            <a:pPr algn="just"/>
            <a:r>
              <a:rPr lang="ro-RO" b="1" i="1" dirty="0" smtClean="0">
                <a:solidFill>
                  <a:schemeClr val="bg1"/>
                </a:solidFill>
              </a:rPr>
              <a:t>M</a:t>
            </a:r>
            <a:r>
              <a:rPr lang="en-US" b="1" i="1" dirty="0" smtClean="0">
                <a:solidFill>
                  <a:schemeClr val="bg1"/>
                </a:solidFill>
              </a:rPr>
              <a:t>any Americans take a day of vacation on the following Friday to make a four-day weekend, during which they may travel long distances to visit family and friends. </a:t>
            </a:r>
            <a:endParaRPr lang="ro-RO" b="1" i="1" dirty="0" smtClean="0">
              <a:solidFill>
                <a:schemeClr val="bg1"/>
              </a:solidFill>
            </a:endParaRPr>
          </a:p>
          <a:p>
            <a:pPr algn="just"/>
            <a:r>
              <a:rPr lang="en-US" b="1" i="1" dirty="0" smtClean="0">
                <a:solidFill>
                  <a:schemeClr val="bg1"/>
                </a:solidFill>
              </a:rPr>
              <a:t>The Thanksgiving feast became a national tradition - not only because so many other Americans have found prosperity but also because the Pilgrims' sacrifices for their freedom still captivate the imagination. </a:t>
            </a:r>
            <a:endParaRPr lang="en-US" sz="1600" b="1" dirty="0" smtClean="0">
              <a:solidFill>
                <a:schemeClr val="bg1"/>
              </a:solidFill>
            </a:endParaRPr>
          </a:p>
          <a:p>
            <a:pPr algn="just"/>
            <a:endParaRPr lang="en-US" i="1" dirty="0" smtClean="0"/>
          </a:p>
          <a:p>
            <a:pPr algn="just"/>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350</TotalTime>
  <Words>860</Words>
  <Application>Microsoft Office PowerPoint</Application>
  <PresentationFormat>On-screen Show (4:3)</PresentationFormat>
  <Paragraphs>79</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Equity</vt:lpstr>
      <vt:lpstr>    ȘCOALA GIMNAZIALĂ NR.1 MORENI  Teacher:  Camelia Vasilescu  </vt:lpstr>
      <vt:lpstr>I   In the year 1621, one year after their arrival in The New World (America), the Pilgrim Fathers sat down at the table and ate the first Thanksgiving meal.                                                                        Photo:Http://www.guysports.com/humor/thanksgiving/pictures_pilgrim_fathers.htm   </vt:lpstr>
      <vt:lpstr> Who were these people?  Photo:https://upload.wikimedia.org/wikipedia/commons/d/da/Embarkation_of_the_Pilgrims.jpg </vt:lpstr>
      <vt:lpstr>     September 16th 1620 found them in the port of Plymouth boarding a very old ship, the Mayflower, to sail across the Atlantic Ocean to the New World. Photo:https://www.britannica.com/topic/Pilgrim-Fathers </vt:lpstr>
      <vt:lpstr>THE JOURNEY</vt:lpstr>
      <vt:lpstr>LANDING</vt:lpstr>
      <vt:lpstr> A NEW BUT HARD START</vt:lpstr>
      <vt:lpstr>     A Native American called Squanto helped those Pilgrim Fathers who survived the harsh winter. He showed them how to sow maize and how to cultivate the crop. historylearningsite.co.uk. The History Learning Site, 17 Mar 2015. 19 Nov 2017. </vt:lpstr>
      <vt:lpstr>    Thanksgiving Day Celebration</vt:lpstr>
      <vt:lpstr> /    THANKSGIVING TRADITIONS </vt:lpstr>
      <vt:lpstr>2. The Feast</vt:lpstr>
      <vt:lpstr>3.The Wishbone</vt:lpstr>
      <vt:lpstr>4.The Turkey Pardon</vt:lpstr>
      <vt:lpstr>5. Helping Others</vt:lpstr>
      <vt:lpstr>6.TELEVISION</vt:lpstr>
      <vt:lpstr>7. After the Meal</vt:lpstr>
      <vt:lpstr> JUST THINK, YOU COULD BE A BEETLE.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ȘCOALA GIMNAZIALĂ NR.1 MORENI GRADE 7 B, Teacher Camelia Vasilescu</dc:title>
  <dc:creator>lapot22008</dc:creator>
  <cp:lastModifiedBy>lapot22008</cp:lastModifiedBy>
  <cp:revision>39</cp:revision>
  <dcterms:created xsi:type="dcterms:W3CDTF">2017-11-20T14:08:06Z</dcterms:created>
  <dcterms:modified xsi:type="dcterms:W3CDTF">2017-11-21T14:06:17Z</dcterms:modified>
</cp:coreProperties>
</file>