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7/22/2018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dirty="0" smtClean="0">
                <a:solidFill>
                  <a:srgbClr val="FF0000"/>
                </a:solidFill>
              </a:rPr>
              <a:t>Conexiuni între tematica orelor de fizică și realități ale științei și tehnicii</a:t>
            </a:r>
            <a:endParaRPr lang="ro-RO" dirty="0">
              <a:solidFill>
                <a:srgbClr val="FF0000"/>
              </a:solidFill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571472" y="3643314"/>
            <a:ext cx="7854696" cy="1752600"/>
          </a:xfrm>
        </p:spPr>
        <p:txBody>
          <a:bodyPr>
            <a:normAutofit/>
          </a:bodyPr>
          <a:lstStyle/>
          <a:p>
            <a:r>
              <a:rPr lang="ro-RO" dirty="0" smtClean="0"/>
              <a:t>Prof. dr. Gabriel State, </a:t>
            </a:r>
          </a:p>
          <a:p>
            <a:r>
              <a:rPr lang="ro-RO" dirty="0" smtClean="0"/>
              <a:t>Colegiul Național </a:t>
            </a:r>
            <a:r>
              <a:rPr lang="en-US" dirty="0" smtClean="0"/>
              <a:t>“</a:t>
            </a:r>
            <a:r>
              <a:rPr lang="en-US" dirty="0" err="1" smtClean="0"/>
              <a:t>Ien</a:t>
            </a:r>
            <a:r>
              <a:rPr lang="ro-RO" dirty="0" err="1" smtClean="0"/>
              <a:t>ăchiță</a:t>
            </a:r>
            <a:r>
              <a:rPr lang="ro-RO" dirty="0" smtClean="0"/>
              <a:t> Văcărescu</a:t>
            </a:r>
            <a:r>
              <a:rPr lang="en-US" dirty="0" smtClean="0"/>
              <a:t>”</a:t>
            </a:r>
            <a:endParaRPr lang="ro-RO" dirty="0" smtClean="0"/>
          </a:p>
          <a:p>
            <a:endParaRPr lang="ro-RO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851648" cy="842954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>
                <a:solidFill>
                  <a:srgbClr val="FF0000"/>
                </a:solidFill>
              </a:rPr>
              <a:t>Introducere</a:t>
            </a:r>
            <a:endParaRPr lang="ro-RO" dirty="0">
              <a:solidFill>
                <a:srgbClr val="FF0000"/>
              </a:solidFill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785786" y="1428736"/>
            <a:ext cx="4000528" cy="4786346"/>
          </a:xfrm>
        </p:spPr>
        <p:txBody>
          <a:bodyPr>
            <a:normAutofit/>
          </a:bodyPr>
          <a:lstStyle/>
          <a:p>
            <a:pPr algn="l"/>
            <a:r>
              <a:rPr lang="ro-RO" sz="2000" dirty="0" smtClean="0"/>
              <a:t>Progresele realizate de omenire în domeniile științific și tehnologic precum și  implicațiile acestora în domenii precum cercetarea Universului macroscopic sau a celui microscopic, echipamente de calcul și comunicații, medicină și transporturi precum și accesul elevilor la informații legate de aceste subiecte oferă profesorului de fizică posibilități multiple de a atrage atenția asupra importanței noilor teme ce vor fi abordate dar și de a evidenția aplicații ale noilor cunoștințe.</a:t>
            </a:r>
            <a:endParaRPr lang="ro-RO" sz="2000" dirty="0"/>
          </a:p>
        </p:txBody>
      </p:sp>
      <p:pic>
        <p:nvPicPr>
          <p:cNvPr id="1026" name="Picture 2" descr="C:\Users\Gabi\Google Drive\Fizica\Catedra de fizica\2017-2018\Cerc_18apr2018\How-to-Become--a-High-School-Physics-Teacher_1115_564746_1_14042551_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857364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1648" cy="842954"/>
          </a:xfrm>
        </p:spPr>
        <p:txBody>
          <a:bodyPr>
            <a:noAutofit/>
          </a:bodyPr>
          <a:lstStyle/>
          <a:p>
            <a:pPr algn="ctr"/>
            <a:r>
              <a:rPr lang="ro-RO" sz="3600" dirty="0" smtClean="0">
                <a:solidFill>
                  <a:srgbClr val="FF0000"/>
                </a:solidFill>
              </a:rPr>
              <a:t>Avantajele conexiunilor dintre orele de fizică și experiența proprie a elevilor</a:t>
            </a:r>
            <a:endParaRPr lang="ro-RO" sz="3600" dirty="0">
              <a:solidFill>
                <a:srgbClr val="FF0000"/>
              </a:solidFill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571472" y="1285860"/>
            <a:ext cx="8286808" cy="521497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Sporirea interesului elevilor față de subiectele </a:t>
            </a:r>
            <a:r>
              <a:rPr lang="ro-RO" sz="2400" dirty="0" smtClean="0"/>
              <a:t>discutate</a:t>
            </a:r>
            <a:endParaRPr lang="ro-RO" sz="2400" dirty="0" smtClean="0"/>
          </a:p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Antrenarea elevilor în discuții pornind de la cunoștințele existente, realitățile trăite și formarea limbajului științific</a:t>
            </a:r>
          </a:p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Clarificarea aspectelor științifice din realitățile expuse de elevi</a:t>
            </a:r>
          </a:p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Formarea abilităților de a analiza științific un fenomen sau o realitate descrisă</a:t>
            </a:r>
          </a:p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Motivarea elevilor în sensul studiului individual al aplicațiilor legate de noile cunoștințe transmise</a:t>
            </a:r>
          </a:p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Se favorizează utilizarea emisferei cerebrale dreapta, care lucrează cu reprezentări vizuale și oferă o înțelegere mai rapidă a unor fenomene, precum și degrevarea emisferei stângi, specializată pe calcule matematice și evaluări logice</a:t>
            </a:r>
            <a:endParaRPr lang="ro-RO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851648" cy="642942"/>
          </a:xfrm>
        </p:spPr>
        <p:txBody>
          <a:bodyPr>
            <a:noAutofit/>
          </a:bodyPr>
          <a:lstStyle/>
          <a:p>
            <a:pPr algn="ctr"/>
            <a:r>
              <a:rPr lang="ro-RO" sz="3600" dirty="0" smtClean="0">
                <a:solidFill>
                  <a:srgbClr val="FF0000"/>
                </a:solidFill>
              </a:rPr>
              <a:t>Exemple concrete – forța de frecare la alunecare, forța de frecare statică, forța de frecare la rostogolire</a:t>
            </a:r>
            <a:endParaRPr lang="ro-RO" sz="3600" dirty="0">
              <a:solidFill>
                <a:srgbClr val="FF0000"/>
              </a:solidFill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500034" y="1571612"/>
            <a:ext cx="4357718" cy="5000660"/>
          </a:xfrm>
        </p:spPr>
        <p:txBody>
          <a:bodyPr>
            <a:normAutofit fontScale="92500" lnSpcReduction="10000"/>
          </a:bodyPr>
          <a:lstStyle/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Pornind de la </a:t>
            </a:r>
            <a:r>
              <a:rPr lang="ro-RO" sz="2400" dirty="0" err="1" smtClean="0"/>
              <a:t>µ</a:t>
            </a:r>
            <a:r>
              <a:rPr lang="ro-RO" sz="2400" baseline="-25000" dirty="0" err="1" smtClean="0"/>
              <a:t>c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&lt; </a:t>
            </a:r>
            <a:r>
              <a:rPr lang="ro-RO" sz="2400" dirty="0" smtClean="0"/>
              <a:t>µ</a:t>
            </a:r>
            <a:r>
              <a:rPr lang="en-US" sz="2400" baseline="-25000" dirty="0" smtClean="0"/>
              <a:t>s</a:t>
            </a:r>
            <a:r>
              <a:rPr lang="en-US" sz="2400" dirty="0" smtClean="0"/>
              <a:t>, se </a:t>
            </a:r>
            <a:r>
              <a:rPr lang="en-US" sz="2400" dirty="0" err="1" smtClean="0"/>
              <a:t>poate</a:t>
            </a:r>
            <a:r>
              <a:rPr lang="en-US" sz="2400" dirty="0" smtClean="0"/>
              <a:t> </a:t>
            </a:r>
            <a:r>
              <a:rPr lang="ro-RO" sz="2400" dirty="0" smtClean="0"/>
              <a:t>evidenția </a:t>
            </a:r>
            <a:r>
              <a:rPr lang="en-US" sz="2400" dirty="0" err="1" smtClean="0"/>
              <a:t>importan</a:t>
            </a:r>
            <a:r>
              <a:rPr lang="ro-RO" sz="2400" dirty="0" smtClean="0"/>
              <a:t>ța evitării alunecării oamenilor în timpul deplasării pe suprafețe cu aderență scăzută și a evitării frânării cu roțile blocate în cazul automobilelor, cu justificarea introducerii sistemelor de siguranță precum ABS, ESP, AFU ș.a. ( </a:t>
            </a:r>
            <a:r>
              <a:rPr lang="el-GR" sz="2400" dirty="0" smtClean="0"/>
              <a:t>λ</a:t>
            </a:r>
            <a:r>
              <a:rPr lang="ro-RO" sz="2400" dirty="0" smtClean="0"/>
              <a:t> – patinarea);</a:t>
            </a:r>
          </a:p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Având în vederea faptul că forța de frecare la rostogolire este mult mai mică decât cea la alunecare, se poate justifica importanța apariției roții și utilizarea actuală a rulmenților (în manual există lecturi referitoare la acest aspect)</a:t>
            </a:r>
            <a:endParaRPr lang="ro-RO" sz="2400" dirty="0"/>
          </a:p>
        </p:txBody>
      </p:sp>
      <p:pic>
        <p:nvPicPr>
          <p:cNvPr id="2050" name="Picture 2" descr="http://www.geocities.ws/a_filep2002/Anvelopa/fig_3_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643050"/>
            <a:ext cx="3954699" cy="3000396"/>
          </a:xfrm>
          <a:prstGeom prst="rect">
            <a:avLst/>
          </a:prstGeom>
          <a:noFill/>
        </p:spPr>
      </p:pic>
      <p:sp>
        <p:nvSpPr>
          <p:cNvPr id="2052" name="AutoShape 4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4" name="AutoShape 6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2055" name="Picture 7" descr="C:\Users\Gabi\Google Drive\Fizica\Catedra de fizica\2017-2018\Cerc_18apr2018\rulm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4672036"/>
            <a:ext cx="2162175" cy="211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501122" cy="642942"/>
          </a:xfrm>
        </p:spPr>
        <p:txBody>
          <a:bodyPr>
            <a:noAutofit/>
          </a:bodyPr>
          <a:lstStyle/>
          <a:p>
            <a:pPr algn="ctr"/>
            <a:r>
              <a:rPr lang="ro-RO" sz="3600" dirty="0" smtClean="0">
                <a:solidFill>
                  <a:srgbClr val="FF0000"/>
                </a:solidFill>
              </a:rPr>
              <a:t>Forța de inerție– atingerea vitezelor mari</a:t>
            </a:r>
            <a:endParaRPr lang="ro-RO" sz="3600" dirty="0">
              <a:solidFill>
                <a:srgbClr val="FF0000"/>
              </a:solidFill>
            </a:endParaRP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500034" y="1928802"/>
            <a:ext cx="4357718" cy="4143404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v"/>
            </a:pPr>
            <a:r>
              <a:rPr lang="ro-RO" sz="2400" dirty="0" smtClean="0"/>
              <a:t>Având în vedere faptul că organismul uman nu poate suporta pentru timp îndelungat accelerații mai mari decât g, un calcul simplu ne permite determinarea intervalului de timp după care o navă cosmică poate atinge un procent circa de 85% din viteza luminii, adică v=2,5*10</a:t>
            </a:r>
            <a:r>
              <a:rPr lang="ro-RO" sz="2400" baseline="30000" dirty="0" smtClean="0"/>
              <a:t>8</a:t>
            </a:r>
            <a:r>
              <a:rPr lang="ro-RO" sz="2400" dirty="0" smtClean="0"/>
              <a:t>m/s: t=v/g=289 zile!</a:t>
            </a:r>
            <a:endParaRPr lang="ro-RO" sz="2400" dirty="0"/>
          </a:p>
        </p:txBody>
      </p:sp>
      <p:sp>
        <p:nvSpPr>
          <p:cNvPr id="2052" name="AutoShape 4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4" name="AutoShape 6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1027" name="Picture 3" descr="C:\Users\Gabi\Google Drive\Fizica\Catedra de fizica\2017-2018\Cerc_18apr2018\forta_inerti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428736"/>
            <a:ext cx="3559175" cy="5173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42844" y="1785926"/>
            <a:ext cx="4714908" cy="642942"/>
          </a:xfrm>
        </p:spPr>
        <p:txBody>
          <a:bodyPr>
            <a:noAutofit/>
          </a:bodyPr>
          <a:lstStyle/>
          <a:p>
            <a:pPr algn="ctr"/>
            <a:r>
              <a:rPr lang="ro-RO" sz="3200" dirty="0" smtClean="0">
                <a:solidFill>
                  <a:srgbClr val="FF0000"/>
                </a:solidFill>
              </a:rPr>
              <a:t>Forța de inerție – simularea imponderabilității – Avionul </a:t>
            </a:r>
            <a:r>
              <a:rPr lang="en-US" sz="3200" dirty="0" smtClean="0">
                <a:solidFill>
                  <a:srgbClr val="FF0000"/>
                </a:solidFill>
              </a:rPr>
              <a:t>“Zero G” – Richard Bronson</a:t>
            </a:r>
            <a:endParaRPr lang="ro-RO" sz="3200" dirty="0">
              <a:solidFill>
                <a:srgbClr val="FF0000"/>
              </a:solidFill>
            </a:endParaRPr>
          </a:p>
        </p:txBody>
      </p:sp>
      <p:sp>
        <p:nvSpPr>
          <p:cNvPr id="2052" name="AutoShape 4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4" name="AutoShape 6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17412" name="Picture 4" descr="C:\Users\Gabi\Google Drive\Fizica\Catedra de fizica\2017-2018\Cerc_18apr2018\imponderabilit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500306"/>
            <a:ext cx="6786610" cy="4241206"/>
          </a:xfrm>
          <a:prstGeom prst="rect">
            <a:avLst/>
          </a:prstGeom>
          <a:noFill/>
        </p:spPr>
      </p:pic>
      <p:pic>
        <p:nvPicPr>
          <p:cNvPr id="18434" name="Picture 2" descr="C:\Users\Gabi\Google Drive\Fizica\Catedra de fizica\2017-2018\Cerc_18apr2018\Zero-G_parabolic_arc_desc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42852"/>
            <a:ext cx="4113097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571472" y="857232"/>
            <a:ext cx="8072494" cy="642942"/>
          </a:xfrm>
        </p:spPr>
        <p:txBody>
          <a:bodyPr>
            <a:noAutofit/>
          </a:bodyPr>
          <a:lstStyle/>
          <a:p>
            <a:pPr algn="ctr"/>
            <a:r>
              <a:rPr lang="en-US" sz="3200" dirty="0" err="1" smtClean="0">
                <a:solidFill>
                  <a:srgbClr val="FF0000"/>
                </a:solidFill>
              </a:rPr>
              <a:t>Motoare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termice</a:t>
            </a:r>
            <a:r>
              <a:rPr lang="en-US" sz="3200" dirty="0" smtClean="0">
                <a:solidFill>
                  <a:srgbClr val="FF0000"/>
                </a:solidFill>
              </a:rPr>
              <a:t>: </a:t>
            </a:r>
            <a:r>
              <a:rPr lang="ro-RO" sz="3200" dirty="0" smtClean="0">
                <a:solidFill>
                  <a:srgbClr val="FF0000"/>
                </a:solidFill>
              </a:rPr>
              <a:t>Otto sau Diesel? – </a:t>
            </a:r>
            <a:r>
              <a:rPr lang="ro-RO" sz="3200" dirty="0" smtClean="0">
                <a:solidFill>
                  <a:srgbClr val="FF0000"/>
                </a:solidFill>
              </a:rPr>
              <a:t>se identifică comparativ caracteristicile </a:t>
            </a:r>
            <a:r>
              <a:rPr lang="ro-RO" sz="3200" dirty="0" smtClean="0">
                <a:solidFill>
                  <a:srgbClr val="FF0000"/>
                </a:solidFill>
              </a:rPr>
              <a:t>mecanice </a:t>
            </a:r>
            <a:r>
              <a:rPr lang="ro-RO" sz="3200" dirty="0" smtClean="0">
                <a:solidFill>
                  <a:srgbClr val="FF0000"/>
                </a:solidFill>
              </a:rPr>
              <a:t>generale prin studiu individual</a:t>
            </a:r>
            <a:endParaRPr lang="ro-RO" sz="3200" dirty="0">
              <a:solidFill>
                <a:srgbClr val="FF0000"/>
              </a:solidFill>
            </a:endParaRPr>
          </a:p>
        </p:txBody>
      </p:sp>
      <p:sp>
        <p:nvSpPr>
          <p:cNvPr id="2052" name="AutoShape 4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4" name="AutoShape 6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1028" name="AutoShape 4" descr="Imagini pentru td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1029" name="Picture 5" descr="C:\Users\Gabi\Google Drive\Fizica\Catedra de fizica\2017-2018\Cerc_18apr2018\T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785926"/>
            <a:ext cx="2667019" cy="1714512"/>
          </a:xfrm>
          <a:prstGeom prst="rect">
            <a:avLst/>
          </a:prstGeom>
          <a:noFill/>
        </p:spPr>
      </p:pic>
      <p:pic>
        <p:nvPicPr>
          <p:cNvPr id="1030" name="Picture 6" descr="C:\Users\Gabi\Google Drive\Fizica\Catedra de fizica\2017-2018\Cerc_18apr2018\TFS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929066"/>
            <a:ext cx="2667353" cy="2693981"/>
          </a:xfrm>
          <a:prstGeom prst="rect">
            <a:avLst/>
          </a:prstGeom>
          <a:noFill/>
        </p:spPr>
      </p:pic>
      <p:pic>
        <p:nvPicPr>
          <p:cNvPr id="1031" name="Picture 7" descr="C:\Users\Gabi\Google Drive\Fizica\Catedra de fizica\2017-2018\Cerc_18apr2018\TDI_eng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929066"/>
            <a:ext cx="2571768" cy="2752526"/>
          </a:xfrm>
          <a:prstGeom prst="rect">
            <a:avLst/>
          </a:prstGeom>
          <a:noFill/>
        </p:spPr>
      </p:pic>
      <p:pic>
        <p:nvPicPr>
          <p:cNvPr id="1032" name="Picture 8" descr="C:\Users\Gabi\Google Drive\Fizica\Catedra de fizica\2017-2018\Cerc_18apr2018\TFSI_lo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1857364"/>
            <a:ext cx="2590800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>
                <a:solidFill>
                  <a:srgbClr val="FF0000"/>
                </a:solidFill>
              </a:rPr>
              <a:t>Motoare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ro-RO" sz="3600" dirty="0" smtClean="0">
                <a:solidFill>
                  <a:srgbClr val="FF0000"/>
                </a:solidFill>
              </a:rPr>
              <a:t>electrice</a:t>
            </a:r>
            <a:r>
              <a:rPr lang="en-US" sz="3600" dirty="0" smtClean="0">
                <a:solidFill>
                  <a:srgbClr val="FF0000"/>
                </a:solidFill>
              </a:rPr>
              <a:t>: </a:t>
            </a:r>
            <a:r>
              <a:rPr lang="ro-RO" sz="3600" dirty="0" smtClean="0">
                <a:solidFill>
                  <a:srgbClr val="FF0000"/>
                </a:solidFill>
              </a:rPr>
              <a:t>acumulator, pilă de combustie sau </a:t>
            </a:r>
            <a:r>
              <a:rPr lang="ro-RO" sz="3600" dirty="0" err="1" smtClean="0">
                <a:solidFill>
                  <a:srgbClr val="FF0000"/>
                </a:solidFill>
              </a:rPr>
              <a:t>supercondensator</a:t>
            </a:r>
            <a:r>
              <a:rPr lang="ro-RO" sz="3600" dirty="0" smtClean="0">
                <a:solidFill>
                  <a:srgbClr val="FF0000"/>
                </a:solidFill>
              </a:rPr>
              <a:t>? – fizica oferă soluții!</a:t>
            </a:r>
            <a:endParaRPr lang="ro-RO" sz="3600" dirty="0">
              <a:solidFill>
                <a:srgbClr val="FF0000"/>
              </a:solidFill>
            </a:endParaRPr>
          </a:p>
        </p:txBody>
      </p:sp>
      <p:sp>
        <p:nvSpPr>
          <p:cNvPr id="2052" name="AutoShape 4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4" name="AutoShape 6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1028" name="AutoShape 4" descr="Imagini pentru td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pic>
        <p:nvPicPr>
          <p:cNvPr id="20482" name="Picture 2" descr="C:\Users\Gabi\Google Drive\Fizica\Catedra de fizica\2017-2018\Cerc_18apr2018\Tes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4286280" cy="2657178"/>
          </a:xfrm>
          <a:prstGeom prst="rect">
            <a:avLst/>
          </a:prstGeom>
          <a:noFill/>
        </p:spPr>
      </p:pic>
      <p:pic>
        <p:nvPicPr>
          <p:cNvPr id="20483" name="Picture 3" descr="C:\Users\Gabi\Google Drive\Fizica\Catedra de fizica\2017-2018\Cerc_18apr2018\Toyota-FCV-Hydrogen-Vehic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643050"/>
            <a:ext cx="4000529" cy="2668853"/>
          </a:xfrm>
          <a:prstGeom prst="rect">
            <a:avLst/>
          </a:prstGeom>
          <a:noFill/>
        </p:spPr>
      </p:pic>
      <p:pic>
        <p:nvPicPr>
          <p:cNvPr id="20486" name="Picture 6" descr="C:\Users\Gabi\Google Drive\Fizica\Catedra de fizica\2017-2018\Cerc_18apr2018\baterie_condensatoar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521383"/>
            <a:ext cx="2500330" cy="23366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1142976" y="2285992"/>
            <a:ext cx="6786610" cy="1428760"/>
          </a:xfrm>
        </p:spPr>
        <p:txBody>
          <a:bodyPr>
            <a:noAutofit/>
          </a:bodyPr>
          <a:lstStyle/>
          <a:p>
            <a:pPr algn="ctr"/>
            <a:r>
              <a:rPr lang="ro-RO" sz="8000" dirty="0" smtClean="0">
                <a:solidFill>
                  <a:srgbClr val="FF0000"/>
                </a:solidFill>
              </a:rPr>
              <a:t>Vă mulțumesc!</a:t>
            </a:r>
            <a:endParaRPr lang="ro-RO" sz="8000" dirty="0">
              <a:solidFill>
                <a:srgbClr val="FF0000"/>
              </a:solidFill>
            </a:endParaRPr>
          </a:p>
        </p:txBody>
      </p:sp>
      <p:sp>
        <p:nvSpPr>
          <p:cNvPr id="2052" name="AutoShape 4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2054" name="AutoShape 6" descr="Imagini pentru rulmen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  <p:sp>
        <p:nvSpPr>
          <p:cNvPr id="1028" name="AutoShape 4" descr="Imagini pentru td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</TotalTime>
  <Words>422</Words>
  <PresentationFormat>Expunere pe ecran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9</vt:i4>
      </vt:variant>
    </vt:vector>
  </HeadingPairs>
  <TitlesOfParts>
    <vt:vector size="10" baseType="lpstr">
      <vt:lpstr>Flux</vt:lpstr>
      <vt:lpstr>Conexiuni între tematica orelor de fizică și realități ale științei și tehnicii</vt:lpstr>
      <vt:lpstr>Introducere</vt:lpstr>
      <vt:lpstr>Avantajele conexiunilor dintre orele de fizică și experiența proprie a elevilor</vt:lpstr>
      <vt:lpstr>Exemple concrete – forța de frecare la alunecare, forța de frecare statică, forța de frecare la rostogolire</vt:lpstr>
      <vt:lpstr>Forța de inerție– atingerea vitezelor mari</vt:lpstr>
      <vt:lpstr>Forța de inerție – simularea imponderabilității – Avionul “Zero G” – Richard Bronson</vt:lpstr>
      <vt:lpstr>Motoare termice: Otto sau Diesel? – se identifică comparativ caracteristicile mecanice generale prin studiu individual</vt:lpstr>
      <vt:lpstr>Motoare electrice: acumulator, pilă de combustie sau supercondensator? – fizica oferă soluții!</vt:lpstr>
      <vt:lpstr>Vă mulțumesc!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Conexiuni între tematica orele de fizică și aplicații cunoscute elevilor</dc:title>
  <dc:creator>Gabi</dc:creator>
  <cp:lastModifiedBy>Windows User</cp:lastModifiedBy>
  <cp:revision>38</cp:revision>
  <dcterms:created xsi:type="dcterms:W3CDTF">2018-04-15T19:50:47Z</dcterms:created>
  <dcterms:modified xsi:type="dcterms:W3CDTF">2018-07-22T20:00:14Z</dcterms:modified>
</cp:coreProperties>
</file>