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303" r:id="rId3"/>
    <p:sldId id="300" r:id="rId4"/>
    <p:sldId id="301" r:id="rId5"/>
    <p:sldId id="265" r:id="rId6"/>
    <p:sldId id="270" r:id="rId7"/>
    <p:sldId id="271" r:id="rId8"/>
    <p:sldId id="266" r:id="rId9"/>
    <p:sldId id="30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unghi drept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u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7" name="Subtitlu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grpSp>
        <p:nvGrpSpPr>
          <p:cNvPr id="2" name="Grupare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ă liberă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ă liberă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ă liberă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drept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ubstituent dată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9E7B2AD-34D6-4093-8772-DC8079B6D005}" type="datetimeFigureOut">
              <a:rPr lang="en-US" smtClean="0"/>
              <a:pPr/>
              <a:t>7/22/2018</a:t>
            </a:fld>
            <a:endParaRPr lang="en-US"/>
          </a:p>
        </p:txBody>
      </p:sp>
      <p:sp>
        <p:nvSpPr>
          <p:cNvPr id="19" name="Substituent subsol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ubstituent număr diapozitiv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7/22/2018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7/22/2018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7/22/2018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u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7/22/2018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În zigzag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În zigzag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7/22/2018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u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7/22/2018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7/22/2018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u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7/22/2018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7/22/2018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9E7B2AD-34D6-4093-8772-DC8079B6D005}" type="datetimeFigureOut">
              <a:rPr lang="en-US" smtClean="0"/>
              <a:pPr/>
              <a:t>7/22/2018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8" name="Formă liberă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ă liberă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unghi drept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drept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În zigzag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În zigzag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ă liberă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ă liberă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unghi drept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drept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ubstituent titl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0" name="Substituent tex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0" name="Substituent dată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9E7B2AD-34D6-4093-8772-DC8079B6D005}" type="datetimeFigureOut">
              <a:rPr lang="en-US" smtClean="0"/>
              <a:pPr/>
              <a:t>7/22/2018</a:t>
            </a:fld>
            <a:endParaRPr lang="en-US"/>
          </a:p>
        </p:txBody>
      </p:sp>
      <p:sp>
        <p:nvSpPr>
          <p:cNvPr id="22" name="Substituent subsol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ubstituent număr diapozitiv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556792"/>
            <a:ext cx="7924800" cy="408048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o-RO" dirty="0" smtClean="0"/>
              <a:t>Materialul conține </a:t>
            </a:r>
            <a:r>
              <a:rPr lang="en-US" dirty="0" err="1" smtClean="0"/>
              <a:t>principii</a:t>
            </a:r>
            <a:r>
              <a:rPr lang="en-US" dirty="0" smtClean="0"/>
              <a:t> ale </a:t>
            </a:r>
            <a:r>
              <a:rPr lang="en-US" dirty="0" err="1" smtClean="0"/>
              <a:t>schimb</a:t>
            </a:r>
            <a:r>
              <a:rPr lang="ro-RO" dirty="0" smtClean="0"/>
              <a:t>ă</a:t>
            </a:r>
            <a:r>
              <a:rPr lang="en-US" dirty="0" err="1" smtClean="0"/>
              <a:t>rii</a:t>
            </a:r>
            <a:r>
              <a:rPr lang="en-US" dirty="0" smtClean="0"/>
              <a:t> </a:t>
            </a:r>
            <a:r>
              <a:rPr lang="ro-RO" dirty="0" smtClean="0"/>
              <a:t>procesului de învățământ pe care le-am studiat prin participarea la cursul Erasmus+ </a:t>
            </a:r>
            <a:r>
              <a:rPr lang="en-US" dirty="0" smtClean="0"/>
              <a:t>“Teaching Tomorrow”</a:t>
            </a:r>
            <a:r>
              <a:rPr lang="ro-RO" dirty="0" smtClean="0"/>
              <a:t> organizat în Malta, perioada 4-11 noiembrie 2017. Elemente scrise ale cursului au fost traduse din limba engleză, adaptate și sintetizate pentru a fi diseminate.</a:t>
            </a:r>
          </a:p>
          <a:p>
            <a:r>
              <a:rPr lang="ro-RO" sz="2000" i="1" dirty="0" smtClean="0">
                <a:solidFill>
                  <a:srgbClr val="FF0000"/>
                </a:solidFill>
              </a:rPr>
              <a:t>Prof. dr. Gabriel State, Colegiul Național </a:t>
            </a:r>
            <a:r>
              <a:rPr lang="en-US" sz="2000" i="1" dirty="0" smtClean="0">
                <a:solidFill>
                  <a:srgbClr val="FF0000"/>
                </a:solidFill>
              </a:rPr>
              <a:t>“</a:t>
            </a:r>
            <a:r>
              <a:rPr lang="en-US" sz="2000" i="1" dirty="0" err="1" smtClean="0">
                <a:solidFill>
                  <a:srgbClr val="FF0000"/>
                </a:solidFill>
              </a:rPr>
              <a:t>Ien</a:t>
            </a:r>
            <a:r>
              <a:rPr lang="ro-RO" sz="2000" i="1" dirty="0" err="1" smtClean="0">
                <a:solidFill>
                  <a:srgbClr val="FF0000"/>
                </a:solidFill>
              </a:rPr>
              <a:t>ăchiță</a:t>
            </a:r>
            <a:r>
              <a:rPr lang="ro-RO" sz="2000" i="1" dirty="0" smtClean="0">
                <a:solidFill>
                  <a:srgbClr val="FF0000"/>
                </a:solidFill>
              </a:rPr>
              <a:t> Văcărescu</a:t>
            </a:r>
            <a:r>
              <a:rPr lang="en-US" sz="2000" i="1" dirty="0" smtClean="0">
                <a:solidFill>
                  <a:srgbClr val="FF0000"/>
                </a:solidFill>
              </a:rPr>
              <a:t>”</a:t>
            </a:r>
            <a:r>
              <a:rPr lang="ro-RO" sz="2000" i="1" dirty="0" smtClean="0">
                <a:solidFill>
                  <a:srgbClr val="FF0000"/>
                </a:solidFill>
              </a:rPr>
              <a:t> Târgoviște</a:t>
            </a:r>
            <a:endParaRPr lang="ro-RO" sz="2000" i="1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5192" y="548680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o-RO" dirty="0" smtClean="0">
                <a:solidFill>
                  <a:srgbClr val="FF0000"/>
                </a:solidFill>
              </a:rPr>
              <a:t>Viitorul în domeniul predării</a:t>
            </a:r>
            <a:endParaRPr lang="ro-R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847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1556792"/>
            <a:ext cx="4258816" cy="4080480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o-RO" b="1" dirty="0">
                <a:solidFill>
                  <a:srgbClr val="FF0000"/>
                </a:solidFill>
              </a:rPr>
              <a:t>Învățarea în secolul </a:t>
            </a:r>
            <a:r>
              <a:rPr lang="ro-RO" b="1" dirty="0" smtClean="0">
                <a:solidFill>
                  <a:srgbClr val="FF0000"/>
                </a:solidFill>
              </a:rPr>
              <a:t>20</a:t>
            </a:r>
            <a:endParaRPr lang="ro-RO" b="1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r>
              <a:rPr lang="ro-RO" dirty="0"/>
              <a:t>Curriculum</a:t>
            </a:r>
          </a:p>
          <a:p>
            <a:pPr>
              <a:spcBef>
                <a:spcPts val="0"/>
              </a:spcBef>
            </a:pPr>
            <a:r>
              <a:rPr lang="ro-RO" dirty="0"/>
              <a:t>Orar (</a:t>
            </a:r>
            <a:r>
              <a:rPr lang="ro-RO" b="1" dirty="0"/>
              <a:t>Time-Slotted</a:t>
            </a:r>
            <a:r>
              <a:rPr lang="ro-RO" dirty="0"/>
              <a:t>)</a:t>
            </a:r>
          </a:p>
          <a:p>
            <a:pPr>
              <a:spcBef>
                <a:spcPts val="0"/>
              </a:spcBef>
            </a:pPr>
            <a:r>
              <a:rPr lang="ro-RO" dirty="0"/>
              <a:t>Abordări universale (</a:t>
            </a:r>
            <a:r>
              <a:rPr lang="ro-RO" b="1" dirty="0"/>
              <a:t>One-Size-Fits-All</a:t>
            </a:r>
            <a:r>
              <a:rPr lang="ro-RO" dirty="0"/>
              <a:t>)</a:t>
            </a:r>
          </a:p>
          <a:p>
            <a:pPr>
              <a:spcBef>
                <a:spcPts val="0"/>
              </a:spcBef>
            </a:pPr>
            <a:r>
              <a:rPr lang="ro-RO" dirty="0"/>
              <a:t>Competitiv</a:t>
            </a:r>
          </a:p>
          <a:p>
            <a:pPr>
              <a:spcBef>
                <a:spcPts val="0"/>
              </a:spcBef>
            </a:pPr>
            <a:r>
              <a:rPr lang="ro-RO" dirty="0"/>
              <a:t>Sală de clasă</a:t>
            </a:r>
          </a:p>
          <a:p>
            <a:pPr>
              <a:spcBef>
                <a:spcPts val="0"/>
              </a:spcBef>
            </a:pPr>
            <a:r>
              <a:rPr lang="ro-RO" dirty="0"/>
              <a:t>Text</a:t>
            </a:r>
          </a:p>
          <a:p>
            <a:pPr>
              <a:spcBef>
                <a:spcPts val="0"/>
              </a:spcBef>
            </a:pPr>
            <a:r>
              <a:rPr lang="ro-RO" dirty="0"/>
              <a:t>Testele sumative</a:t>
            </a:r>
          </a:p>
          <a:p>
            <a:pPr>
              <a:spcBef>
                <a:spcPts val="0"/>
              </a:spcBef>
            </a:pPr>
            <a:r>
              <a:rPr lang="ro-RO" dirty="0"/>
              <a:t>Învățarea pentru școală</a:t>
            </a:r>
          </a:p>
          <a:p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5192" y="548680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o-RO" dirty="0" smtClean="0">
                <a:solidFill>
                  <a:srgbClr val="FF0000"/>
                </a:solidFill>
              </a:rPr>
              <a:t>Elementele specifice</a:t>
            </a:r>
            <a:endParaRPr lang="ro-RO" dirty="0">
              <a:solidFill>
                <a:srgbClr val="FF0000"/>
              </a:solidFill>
            </a:endParaRPr>
          </a:p>
        </p:txBody>
      </p:sp>
      <p:sp>
        <p:nvSpPr>
          <p:cNvPr id="4" name="Text Box 5"/>
          <p:cNvSpPr txBox="1"/>
          <p:nvPr/>
        </p:nvSpPr>
        <p:spPr>
          <a:xfrm>
            <a:off x="4499992" y="1556792"/>
            <a:ext cx="4464496" cy="408048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65760" indent="-256032"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o-RO" sz="2500" b="1" dirty="0">
                <a:solidFill>
                  <a:srgbClr val="FF0000"/>
                </a:solidFill>
              </a:rPr>
              <a:t>Învățarea în secolul </a:t>
            </a:r>
            <a:r>
              <a:rPr lang="ro-RO" sz="2500" b="1" dirty="0" smtClean="0">
                <a:solidFill>
                  <a:srgbClr val="FF0000"/>
                </a:solidFill>
              </a:rPr>
              <a:t>21</a:t>
            </a:r>
            <a:endParaRPr lang="ro-RO" sz="2500" b="1" dirty="0">
              <a:solidFill>
                <a:srgbClr val="FF0000"/>
              </a:solidFill>
            </a:endParaRPr>
          </a:p>
          <a:p>
            <a:pPr marL="365760" indent="-256032"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o-RO" sz="2500" dirty="0">
                <a:solidFill>
                  <a:schemeClr val="tx1"/>
                </a:solidFill>
              </a:rPr>
              <a:t>Proiecte</a:t>
            </a:r>
          </a:p>
          <a:p>
            <a:pPr marL="365760" indent="-256032"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o-RO" sz="2500" dirty="0">
                <a:solidFill>
                  <a:schemeClr val="tx1"/>
                </a:solidFill>
              </a:rPr>
              <a:t>La cerere (</a:t>
            </a:r>
            <a:r>
              <a:rPr lang="ro-RO" sz="2500" b="1" dirty="0">
                <a:solidFill>
                  <a:schemeClr val="tx1"/>
                </a:solidFill>
              </a:rPr>
              <a:t>on-demand</a:t>
            </a:r>
            <a:r>
              <a:rPr lang="ro-RO" sz="2500" dirty="0">
                <a:solidFill>
                  <a:schemeClr val="tx1"/>
                </a:solidFill>
              </a:rPr>
              <a:t>)</a:t>
            </a:r>
          </a:p>
          <a:p>
            <a:pPr marL="365760" indent="-256032"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o-RO" sz="2500" dirty="0">
                <a:solidFill>
                  <a:schemeClr val="tx1"/>
                </a:solidFill>
              </a:rPr>
              <a:t>Abordări personalizate (</a:t>
            </a:r>
            <a:r>
              <a:rPr lang="ro-RO" sz="2500" b="1" dirty="0">
                <a:solidFill>
                  <a:schemeClr val="tx1"/>
                </a:solidFill>
              </a:rPr>
              <a:t>personalized</a:t>
            </a:r>
            <a:r>
              <a:rPr lang="ro-RO" sz="2500" dirty="0">
                <a:solidFill>
                  <a:schemeClr val="tx1"/>
                </a:solidFill>
              </a:rPr>
              <a:t>)</a:t>
            </a:r>
          </a:p>
          <a:p>
            <a:pPr marL="365760" indent="-256032"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o-RO" sz="2500" dirty="0">
                <a:solidFill>
                  <a:schemeClr val="tx1"/>
                </a:solidFill>
              </a:rPr>
              <a:t>În colaborare</a:t>
            </a:r>
          </a:p>
          <a:p>
            <a:pPr marL="365760" indent="-256032"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o-RO" sz="2500" dirty="0">
                <a:solidFill>
                  <a:schemeClr val="tx1"/>
                </a:solidFill>
              </a:rPr>
              <a:t>Comunitate globală</a:t>
            </a:r>
          </a:p>
          <a:p>
            <a:pPr marL="365760" indent="-256032"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o-RO" sz="2500" dirty="0" smtClean="0">
                <a:solidFill>
                  <a:schemeClr val="tx1"/>
                </a:solidFill>
              </a:rPr>
              <a:t>Web</a:t>
            </a:r>
            <a:endParaRPr lang="ro-RO" sz="2500" dirty="0">
              <a:solidFill>
                <a:schemeClr val="tx1"/>
              </a:solidFill>
            </a:endParaRPr>
          </a:p>
          <a:p>
            <a:pPr marL="365760" indent="-256032"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o-RO" sz="2500" dirty="0">
                <a:solidFill>
                  <a:schemeClr val="tx1"/>
                </a:solidFill>
              </a:rPr>
              <a:t>Evaluări formale</a:t>
            </a:r>
          </a:p>
          <a:p>
            <a:pPr marL="365760" indent="-256032"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o-RO" sz="2500" dirty="0">
                <a:solidFill>
                  <a:schemeClr val="tx1"/>
                </a:solidFill>
              </a:rPr>
              <a:t>Învățarea pentru viață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o-RO" sz="1000" dirty="0">
                <a:solidFill>
                  <a:schemeClr val="tx1"/>
                </a:solidFill>
                <a:effectLst/>
                <a:ea typeface="Calibri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313847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>
          <a:xfrm>
            <a:off x="285720" y="1357298"/>
            <a:ext cx="8643998" cy="4857784"/>
          </a:xfrm>
        </p:spPr>
        <p:txBody>
          <a:bodyPr>
            <a:normAutofit fontScale="77500" lnSpcReduction="20000"/>
          </a:bodyPr>
          <a:lstStyle/>
          <a:p>
            <a:pPr lvl="0" fontAlgn="base">
              <a:spcAft>
                <a:spcPts val="600"/>
              </a:spcAft>
            </a:pPr>
            <a:r>
              <a:rPr lang="ro-RO" b="1" dirty="0" smtClean="0">
                <a:latin typeface="Arial Black" pitchFamily="34" charset="0"/>
              </a:rPr>
              <a:t>Responsabilitate </a:t>
            </a:r>
            <a:r>
              <a:rPr lang="ro-RO" b="1" dirty="0">
                <a:latin typeface="Arial Black" pitchFamily="34" charset="0"/>
              </a:rPr>
              <a:t>şi capacitate de adaptare</a:t>
            </a:r>
            <a:r>
              <a:rPr lang="ro-RO" dirty="0"/>
              <a:t>—Exersarea responsabilităţii personale şi a flexibilităţii în contexte legate de propria persoană, loc de muncă şi comunitate; stabilirea şi atingerea unor standarde şi ţeluri ridicate  pentru sine şi pentru ceilalţi; tolerarea ambiguităţii.</a:t>
            </a:r>
            <a:r>
              <a:rPr lang="ro-RO" b="1" dirty="0"/>
              <a:t> </a:t>
            </a:r>
            <a:endParaRPr lang="ro-RO" dirty="0"/>
          </a:p>
          <a:p>
            <a:pPr lvl="0" fontAlgn="base">
              <a:spcAft>
                <a:spcPts val="600"/>
              </a:spcAft>
            </a:pPr>
            <a:r>
              <a:rPr lang="ro-RO" b="1" dirty="0">
                <a:latin typeface="Arial Black" pitchFamily="34" charset="0"/>
              </a:rPr>
              <a:t>Competenţe de comunicare </a:t>
            </a:r>
            <a:r>
              <a:rPr lang="ro-RO" b="1" dirty="0"/>
              <a:t>– </a:t>
            </a:r>
            <a:r>
              <a:rPr lang="ro-RO" dirty="0"/>
              <a:t>Înţelegerea şi realizarea unei comunicări eficiente verbale, scrise şi multimedia, într-o varietate de forme şi contexte.</a:t>
            </a:r>
          </a:p>
          <a:p>
            <a:pPr lvl="0" fontAlgn="base">
              <a:spcAft>
                <a:spcPts val="600"/>
              </a:spcAft>
            </a:pPr>
            <a:r>
              <a:rPr lang="ro-RO" b="1" dirty="0">
                <a:latin typeface="Arial Black" pitchFamily="34" charset="0"/>
              </a:rPr>
              <a:t>Creativitate şi curiozitate </a:t>
            </a:r>
            <a:r>
              <a:rPr lang="ro-RO" b="1" dirty="0" smtClean="0">
                <a:latin typeface="Arial Black" pitchFamily="34" charset="0"/>
              </a:rPr>
              <a:t>intelectuală </a:t>
            </a:r>
            <a:r>
              <a:rPr lang="ro-RO" dirty="0" smtClean="0"/>
              <a:t>— Dezvoltarea</a:t>
            </a:r>
            <a:r>
              <a:rPr lang="ro-RO" dirty="0"/>
              <a:t>, implementarea şi comunicarea ideilor noi altor persoane; deschidere şi receptivitate la nou, perspective variate.</a:t>
            </a:r>
          </a:p>
          <a:p>
            <a:pPr lvl="0" fontAlgn="base">
              <a:spcAft>
                <a:spcPts val="600"/>
              </a:spcAft>
            </a:pPr>
            <a:r>
              <a:rPr lang="ro-RO" b="1" dirty="0">
                <a:latin typeface="Arial Black" pitchFamily="34" charset="0"/>
              </a:rPr>
              <a:t>Gândire critică şi gândire </a:t>
            </a:r>
            <a:r>
              <a:rPr lang="ro-RO" b="1" dirty="0" smtClean="0">
                <a:latin typeface="Arial Black" pitchFamily="34" charset="0"/>
              </a:rPr>
              <a:t>sistemică </a:t>
            </a:r>
            <a:r>
              <a:rPr lang="ro-RO" dirty="0" smtClean="0"/>
              <a:t>— </a:t>
            </a:r>
            <a:r>
              <a:rPr lang="ro-RO" dirty="0"/>
              <a:t>Exersarea gândirii în ce priveşte înţelegerea şi realizarea unor alegeri complexe; înţelegerea conexiunilor dintre sisteme.</a:t>
            </a:r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 fontScale="90000"/>
          </a:bodyPr>
          <a:lstStyle/>
          <a:p>
            <a:pPr algn="ctr" fontAlgn="base"/>
            <a:r>
              <a:rPr lang="ro-RO" dirty="0">
                <a:solidFill>
                  <a:srgbClr val="FF0000"/>
                </a:solidFill>
              </a:rPr>
              <a:t>Competenţe  necesare </a:t>
            </a:r>
            <a:r>
              <a:rPr lang="ro-RO" dirty="0" smtClean="0">
                <a:solidFill>
                  <a:srgbClr val="FF0000"/>
                </a:solidFill>
              </a:rPr>
              <a:t/>
            </a:r>
            <a:br>
              <a:rPr lang="ro-RO" dirty="0" smtClean="0">
                <a:solidFill>
                  <a:srgbClr val="FF0000"/>
                </a:solidFill>
              </a:rPr>
            </a:br>
            <a:r>
              <a:rPr lang="ro-RO" dirty="0" smtClean="0">
                <a:solidFill>
                  <a:srgbClr val="FF0000"/>
                </a:solidFill>
              </a:rPr>
              <a:t>în</a:t>
            </a:r>
            <a:r>
              <a:rPr lang="ro-RO" dirty="0">
                <a:solidFill>
                  <a:srgbClr val="FF0000"/>
                </a:solidFill>
              </a:rPr>
              <a:t>  secolul </a:t>
            </a:r>
            <a:r>
              <a:rPr lang="ro-RO" dirty="0" smtClean="0">
                <a:solidFill>
                  <a:srgbClr val="FF0000"/>
                </a:solidFill>
              </a:rPr>
              <a:t>XXI</a:t>
            </a:r>
            <a:endParaRPr lang="ro-R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503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>
          <a:xfrm>
            <a:off x="251520" y="1124744"/>
            <a:ext cx="8643998" cy="5328592"/>
          </a:xfrm>
        </p:spPr>
        <p:txBody>
          <a:bodyPr>
            <a:noAutofit/>
          </a:bodyPr>
          <a:lstStyle/>
          <a:p>
            <a:pPr lvl="0" fontAlgn="base"/>
            <a:r>
              <a:rPr lang="ro-RO" sz="2000" b="1" dirty="0">
                <a:latin typeface="Arial Black" pitchFamily="34" charset="0"/>
              </a:rPr>
              <a:t>Informaţii şi abilităţi </a:t>
            </a:r>
            <a:r>
              <a:rPr lang="ro-RO" sz="2000" b="1" dirty="0" smtClean="0">
                <a:latin typeface="Arial Black" pitchFamily="34" charset="0"/>
              </a:rPr>
              <a:t>media </a:t>
            </a:r>
            <a:r>
              <a:rPr lang="ro-RO" sz="2000" dirty="0" smtClean="0"/>
              <a:t>— </a:t>
            </a:r>
            <a:r>
              <a:rPr lang="ro-RO" sz="2000" dirty="0"/>
              <a:t>Analizarea, accesarea, administrarea, integrarea, evaluarea, şi crearea de informaţii în diverse forme şi medii.</a:t>
            </a:r>
          </a:p>
          <a:p>
            <a:pPr lvl="0" fontAlgn="base"/>
            <a:r>
              <a:rPr lang="ro-RO" sz="2000" b="1" dirty="0">
                <a:latin typeface="Arial Black" pitchFamily="34" charset="0"/>
              </a:rPr>
              <a:t>Capacităţi de colaborare şi interpersonale</a:t>
            </a:r>
            <a:r>
              <a:rPr lang="ro-RO" sz="2000" b="1" dirty="0"/>
              <a:t> </a:t>
            </a:r>
            <a:r>
              <a:rPr lang="ro-RO" sz="2000" dirty="0"/>
              <a:t>— Demonstrarea capacităţilor de lucru în echipă şi de conducere; adaptarea la diverse roluri şi responsabilităţi; colaborarea productivă cu ceilalţi; conduită empatică; respectarea altor puncte de vedere.</a:t>
            </a:r>
          </a:p>
          <a:p>
            <a:pPr lvl="0" fontAlgn="base"/>
            <a:r>
              <a:rPr lang="ro-RO" sz="2000" b="1" dirty="0">
                <a:latin typeface="Arial Black" pitchFamily="34" charset="0"/>
              </a:rPr>
              <a:t>Identificarea, formularea şi soluţionarea problemelor</a:t>
            </a:r>
            <a:r>
              <a:rPr lang="ro-RO" sz="2000" dirty="0"/>
              <a:t>— capacitatea de a depista, formula, analiza şi rezolva probleme.</a:t>
            </a:r>
          </a:p>
          <a:p>
            <a:pPr lvl="0" fontAlgn="base"/>
            <a:r>
              <a:rPr lang="ro-RO" sz="2000" b="1" dirty="0">
                <a:latin typeface="Arial Black" pitchFamily="34" charset="0"/>
              </a:rPr>
              <a:t>Auto-formare</a:t>
            </a:r>
            <a:r>
              <a:rPr lang="ro-RO" sz="2000" dirty="0"/>
              <a:t>— Monitorizarea propriilor nevoi de înţelegere şi învăţare; localizarea resurselor corespunzătoare; transferul cunoştinţelor dintr-un domeniu în altul.</a:t>
            </a:r>
          </a:p>
          <a:p>
            <a:pPr lvl="0" fontAlgn="base"/>
            <a:r>
              <a:rPr lang="ro-RO" sz="2000" b="1" dirty="0">
                <a:latin typeface="Arial Black" pitchFamily="34" charset="0"/>
              </a:rPr>
              <a:t>Responsabilitate socială</a:t>
            </a:r>
            <a:r>
              <a:rPr lang="ro-RO" sz="2000" dirty="0"/>
              <a:t>— Acţionarea în mod responsabil, ţinând cont de interesele comunităţii; demonstrarea unui comportament etic în contexte legate de propria persoană, loc de muncă şi comunitate.</a:t>
            </a:r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766438"/>
          </a:xfrm>
        </p:spPr>
        <p:txBody>
          <a:bodyPr>
            <a:normAutofit fontScale="90000"/>
          </a:bodyPr>
          <a:lstStyle/>
          <a:p>
            <a:pPr algn="ctr" fontAlgn="base"/>
            <a:r>
              <a:rPr lang="ro-RO" dirty="0" smtClean="0">
                <a:solidFill>
                  <a:srgbClr val="FF0000"/>
                </a:solidFill>
              </a:rPr>
              <a:t>Competenţe </a:t>
            </a:r>
            <a:r>
              <a:rPr lang="ro-RO" dirty="0">
                <a:solidFill>
                  <a:srgbClr val="FF0000"/>
                </a:solidFill>
              </a:rPr>
              <a:t>necesare </a:t>
            </a:r>
            <a:r>
              <a:rPr lang="ro-RO" dirty="0" smtClean="0">
                <a:solidFill>
                  <a:srgbClr val="FF0000"/>
                </a:solidFill>
              </a:rPr>
              <a:t/>
            </a:r>
            <a:br>
              <a:rPr lang="ro-RO" dirty="0" smtClean="0">
                <a:solidFill>
                  <a:srgbClr val="FF0000"/>
                </a:solidFill>
              </a:rPr>
            </a:br>
            <a:r>
              <a:rPr lang="ro-RO" dirty="0" smtClean="0">
                <a:solidFill>
                  <a:srgbClr val="FF0000"/>
                </a:solidFill>
              </a:rPr>
              <a:t>în</a:t>
            </a:r>
            <a:r>
              <a:rPr lang="ro-RO" dirty="0">
                <a:solidFill>
                  <a:srgbClr val="FF0000"/>
                </a:solidFill>
              </a:rPr>
              <a:t> </a:t>
            </a:r>
            <a:r>
              <a:rPr lang="ro-RO" dirty="0" smtClean="0">
                <a:solidFill>
                  <a:srgbClr val="FF0000"/>
                </a:solidFill>
              </a:rPr>
              <a:t>secolul XXI</a:t>
            </a:r>
            <a:endParaRPr lang="ro-R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202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2348880"/>
            <a:ext cx="8229600" cy="3240360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r>
              <a:rPr lang="ro-RO" sz="3600" b="1" dirty="0" smtClean="0"/>
              <a:t>Colaborare</a:t>
            </a:r>
            <a:endParaRPr lang="ro-RO" sz="3600" b="1" dirty="0"/>
          </a:p>
          <a:p>
            <a:pPr marL="109728" indent="0" algn="ctr">
              <a:buNone/>
            </a:pPr>
            <a:r>
              <a:rPr lang="ro-RO" sz="3600" b="1" dirty="0" smtClean="0"/>
              <a:t>Comunicare</a:t>
            </a:r>
            <a:endParaRPr lang="ro-RO" sz="3600" b="1" dirty="0"/>
          </a:p>
          <a:p>
            <a:pPr marL="109728" indent="0" algn="ctr">
              <a:buNone/>
            </a:pPr>
            <a:r>
              <a:rPr lang="ro-RO" sz="3600" b="1" dirty="0" smtClean="0"/>
              <a:t>Gândire critică</a:t>
            </a:r>
            <a:endParaRPr lang="ro-RO" sz="3600" b="1" dirty="0"/>
          </a:p>
          <a:p>
            <a:pPr marL="109728" indent="0" algn="ctr">
              <a:buNone/>
            </a:pPr>
            <a:r>
              <a:rPr lang="ro-RO" sz="3600" b="1" dirty="0" smtClean="0"/>
              <a:t>Creativitate</a:t>
            </a:r>
            <a:endParaRPr lang="ro-RO" sz="3600" b="1" dirty="0"/>
          </a:p>
          <a:p>
            <a:pPr marL="109728" indent="0" algn="ctr">
              <a:buNone/>
            </a:pPr>
            <a:r>
              <a:rPr lang="ro-RO" sz="3600" b="1" dirty="0" smtClean="0"/>
              <a:t>Alegere</a:t>
            </a:r>
            <a:endParaRPr lang="ro-RO" sz="36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o-RO" sz="3600" b="0" i="1" dirty="0" smtClean="0">
                <a:solidFill>
                  <a:srgbClr val="FF0000"/>
                </a:solidFill>
              </a:rPr>
              <a:t>Învățarea centrată pe elev presupune:</a:t>
            </a:r>
            <a:endParaRPr lang="ro-RO" sz="36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648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o-RO" sz="4400" dirty="0">
                <a:solidFill>
                  <a:srgbClr val="FF0000"/>
                </a:solidFill>
                <a:effectLst/>
              </a:rPr>
              <a:t>Noul tip de </a:t>
            </a:r>
            <a:r>
              <a:rPr lang="ro-RO" sz="4400" dirty="0" smtClean="0">
                <a:solidFill>
                  <a:srgbClr val="FF0000"/>
                </a:solidFill>
                <a:effectLst/>
              </a:rPr>
              <a:t>învățare</a:t>
            </a:r>
            <a:endParaRPr lang="ro-RO" dirty="0">
              <a:solidFill>
                <a:srgbClr val="FF000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80003326"/>
              </p:ext>
            </p:extLst>
          </p:nvPr>
        </p:nvGraphicFramePr>
        <p:xfrm>
          <a:off x="323528" y="836712"/>
          <a:ext cx="8496944" cy="520878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378378"/>
                <a:gridCol w="4118566"/>
              </a:tblGrid>
              <a:tr h="299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 b="1" dirty="0">
                          <a:effectLst/>
                        </a:rPr>
                        <a:t>Conținut</a:t>
                      </a:r>
                      <a:endParaRPr lang="ro-RO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 b="1" dirty="0">
                          <a:effectLst/>
                        </a:rPr>
                        <a:t>Abordări didactice</a:t>
                      </a:r>
                      <a:endParaRPr lang="ro-RO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2468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o-RO" sz="1600" dirty="0">
                          <a:effectLst/>
                        </a:rPr>
                        <a:t>Abilitățile secolului 21</a:t>
                      </a:r>
                      <a:endParaRPr lang="ro-RO" sz="1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o-RO" sz="1600" dirty="0">
                          <a:effectLst/>
                        </a:rPr>
                        <a:t>Teme cu impact ridicat asupra învățării</a:t>
                      </a:r>
                      <a:endParaRPr lang="ro-RO" sz="1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o-RO" sz="1600" dirty="0">
                          <a:effectLst/>
                        </a:rPr>
                        <a:t>Teoria autodeterminării</a:t>
                      </a:r>
                      <a:r>
                        <a:rPr lang="ro-RO" sz="1600" baseline="30000" dirty="0">
                          <a:effectLst/>
                        </a:rPr>
                        <a:t>1</a:t>
                      </a:r>
                      <a:r>
                        <a:rPr lang="ro-RO" sz="1600" dirty="0">
                          <a:effectLst/>
                        </a:rPr>
                        <a:t> </a:t>
                      </a:r>
                      <a:endParaRPr lang="ro-RO" sz="1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o-RO" sz="1600" dirty="0">
                          <a:effectLst/>
                        </a:rPr>
                        <a:t>Autonomia propriei învățări (ownership in learning)</a:t>
                      </a:r>
                      <a:endParaRPr lang="ro-RO" sz="1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o-RO" sz="1600" dirty="0">
                          <a:effectLst/>
                        </a:rPr>
                        <a:t>Noi teorii despre învățare</a:t>
                      </a:r>
                      <a:endParaRPr lang="ro-RO" sz="1100" dirty="0">
                        <a:effectLst/>
                      </a:endParaRPr>
                    </a:p>
                    <a:p>
                      <a:pPr marL="270510" indent="-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 dirty="0">
                          <a:effectLst/>
                        </a:rPr>
                        <a:t>(constructivismul</a:t>
                      </a:r>
                      <a:r>
                        <a:rPr lang="ro-RO" sz="1600" baseline="30000" dirty="0">
                          <a:effectLst/>
                        </a:rPr>
                        <a:t>2</a:t>
                      </a:r>
                      <a:r>
                        <a:rPr lang="ro-RO" sz="1600" dirty="0">
                          <a:effectLst/>
                        </a:rPr>
                        <a:t>);</a:t>
                      </a:r>
                      <a:endParaRPr lang="ro-RO" sz="1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o-RO" sz="1600" dirty="0">
                          <a:effectLst/>
                        </a:rPr>
                        <a:t>Dezvoltarea talentelor;</a:t>
                      </a:r>
                      <a:endParaRPr lang="ro-RO" sz="1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o-RO" sz="1600" dirty="0">
                          <a:effectLst/>
                        </a:rPr>
                        <a:t>A învăța să înveți (Meta-cognition and self-regulation approaches, or ‘learning to learn’ approaches)</a:t>
                      </a:r>
                      <a:endParaRPr lang="ro-R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o-RO" sz="1600" dirty="0">
                          <a:effectLst/>
                        </a:rPr>
                        <a:t>Strategii de învățare prin cooperare;</a:t>
                      </a:r>
                      <a:endParaRPr lang="ro-RO" sz="1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o-RO" sz="1600" dirty="0">
                          <a:effectLst/>
                        </a:rPr>
                        <a:t>învățarea axată pe rezolvarea unor</a:t>
                      </a:r>
                      <a:endParaRPr lang="ro-RO" sz="1100" dirty="0">
                        <a:effectLst/>
                      </a:endParaRPr>
                    </a:p>
                    <a:p>
                      <a:pPr marL="270510" indent="-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 dirty="0">
                          <a:effectLst/>
                        </a:rPr>
                        <a:t>probleme reale (problem-based learning)</a:t>
                      </a:r>
                      <a:endParaRPr lang="ro-RO" sz="1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o-RO" sz="1600" dirty="0">
                          <a:effectLst/>
                        </a:rPr>
                        <a:t>învățarea prin practică (Learning by doing)</a:t>
                      </a:r>
                      <a:endParaRPr lang="ro-RO" sz="1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o-RO" sz="1600" dirty="0">
                          <a:effectLst/>
                        </a:rPr>
                        <a:t>strategii de motivare</a:t>
                      </a:r>
                      <a:endParaRPr lang="ro-RO" sz="1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o-RO" sz="1600" dirty="0">
                          <a:effectLst/>
                        </a:rPr>
                        <a:t>dezvoltarea spiritului antreprenorial</a:t>
                      </a:r>
                      <a:endParaRPr lang="ro-R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747">
                <a:tc gridSpan="2">
                  <a:txBody>
                    <a:bodyPr/>
                    <a:lstStyle/>
                    <a:p>
                      <a:endParaRPr kumimoji="0" lang="ro-RO" sz="1200" b="1" kern="1200" baseline="300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o-RO" sz="1200" b="1" kern="1200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ro-RO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Teoria autodeterminării</a:t>
                      </a:r>
                      <a:r>
                        <a:rPr kumimoji="0" lang="ro-RO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luat naștere din studiile elaborate de </a:t>
                      </a:r>
                      <a:r>
                        <a:rPr kumimoji="0" lang="ro-RO" sz="12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Edward L. Deci</a:t>
                      </a:r>
                      <a:r>
                        <a:rPr kumimoji="0" lang="ro-RO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și </a:t>
                      </a:r>
                      <a:r>
                        <a:rPr kumimoji="0" lang="ro-RO" sz="12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Richard Ryan</a:t>
                      </a:r>
                      <a:r>
                        <a:rPr kumimoji="0" lang="ro-RO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privind efectele motivației intrinsece și cele ale motivației extrinsece asupra comportamentului uman . De-a lungul timpului, conceptul de teorie a autodeterminării s-a extins, ajungând să cuprindă cinci sub-teorii: teoria evaluării cognitive (TEC), teoria integrării organismice (TIO), teoria orientărilor cauzale (TOC), teoria nevoilor fundamentale (TNF) și teoria conținuturilor scopurilor (TCS) </a:t>
                      </a:r>
                      <a:r>
                        <a:rPr kumimoji="0" lang="ro-RO" sz="12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(sursă: Wikipedia)</a:t>
                      </a:r>
                      <a:endParaRPr kumimoji="0" lang="ro-RO" sz="12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o-RO" sz="1200" b="1" kern="1200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ro-RO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Constructivismul </a:t>
                      </a:r>
                      <a:r>
                        <a:rPr kumimoji="0" lang="ro-RO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este un curent filosofic referitor la natura cunoașterii; cel mai cunoscut reprezentant este Jean Piaget, care s-a concentrat asupra modului în care oamenii se dezvoltă ca urmare a interacțiunii dintre experiențele și ideile lor</a:t>
                      </a:r>
                      <a:r>
                        <a:rPr kumimoji="0" lang="ro-RO" sz="12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(sursă: Wikipedia)</a:t>
                      </a:r>
                      <a:endParaRPr kumimoji="0" lang="ro-RO" sz="12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ro-R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1109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42865125"/>
              </p:ext>
            </p:extLst>
          </p:nvPr>
        </p:nvGraphicFramePr>
        <p:xfrm>
          <a:off x="611560" y="836712"/>
          <a:ext cx="7992888" cy="532763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096344"/>
                <a:gridCol w="2880320"/>
                <a:gridCol w="2016224"/>
              </a:tblGrid>
              <a:tr h="3335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400" b="1" dirty="0">
                          <a:effectLst/>
                        </a:rPr>
                        <a:t>Conținut</a:t>
                      </a:r>
                      <a:endParaRPr lang="ro-RO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18" marR="466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400" b="1" dirty="0">
                          <a:effectLst/>
                        </a:rPr>
                        <a:t>Abordări didactice</a:t>
                      </a:r>
                      <a:endParaRPr lang="ro-RO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18" marR="466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400" b="1" dirty="0">
                          <a:effectLst/>
                        </a:rPr>
                        <a:t>Efecte garantate ale predării</a:t>
                      </a:r>
                      <a:endParaRPr lang="ro-RO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18" marR="46618" marT="0" marB="0" anchor="ctr"/>
                </a:tc>
              </a:tr>
              <a:tr h="4836907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o-RO" sz="1400" b="0" i="1" dirty="0">
                          <a:effectLst/>
                        </a:rPr>
                        <a:t>Conținuturi și metode accesibile tuturor elevilor </a:t>
                      </a:r>
                      <a:r>
                        <a:rPr lang="ro-RO" sz="1400" b="0" dirty="0">
                          <a:effectLst/>
                        </a:rPr>
                        <a:t>(</a:t>
                      </a:r>
                      <a:r>
                        <a:rPr lang="ro-RO" sz="1400" b="1" dirty="0">
                          <a:effectLst/>
                        </a:rPr>
                        <a:t>universal design of </a:t>
                      </a:r>
                      <a:r>
                        <a:rPr lang="ro-RO" sz="1400" b="1" dirty="0" smtClean="0">
                          <a:effectLst/>
                        </a:rPr>
                        <a:t>learning - UDL</a:t>
                      </a:r>
                      <a:r>
                        <a:rPr lang="ro-RO" sz="1400" b="0" dirty="0" smtClean="0">
                          <a:effectLst/>
                        </a:rPr>
                        <a:t>)</a:t>
                      </a:r>
                      <a:endParaRPr lang="ro-RO" sz="1400" b="0" dirty="0">
                        <a:effectLst/>
                      </a:endParaRP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o-RO" sz="1400" b="0" i="1" dirty="0">
                          <a:effectLst/>
                        </a:rPr>
                        <a:t>Învățarea diferențiată</a:t>
                      </a: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o-RO" sz="1400" b="0" i="1" dirty="0">
                          <a:effectLst/>
                        </a:rPr>
                        <a:t>Ajutor efectiv acordat elevilor </a:t>
                      </a:r>
                      <a:r>
                        <a:rPr lang="ro-RO" sz="1400" b="0" i="1" dirty="0" smtClean="0">
                          <a:effectLst/>
                        </a:rPr>
                        <a:t>în </a:t>
                      </a:r>
                      <a:r>
                        <a:rPr lang="ro-RO" sz="1400" b="0" i="1" dirty="0">
                          <a:effectLst/>
                        </a:rPr>
                        <a:t>propria lor învățare</a:t>
                      </a:r>
                      <a:r>
                        <a:rPr lang="ro-RO" sz="1400" b="0" dirty="0">
                          <a:effectLst/>
                        </a:rPr>
                        <a:t>;</a:t>
                      </a: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o-RO" sz="1400" b="0" i="1" dirty="0">
                          <a:effectLst/>
                        </a:rPr>
                        <a:t>evaluarea ca proces de </a:t>
                      </a:r>
                      <a:r>
                        <a:rPr lang="ro-RO" sz="1400" b="0" i="1" dirty="0" smtClean="0">
                          <a:effectLst/>
                        </a:rPr>
                        <a:t>invățare</a:t>
                      </a:r>
                      <a:r>
                        <a:rPr lang="ro-RO" sz="1400" b="0" dirty="0">
                          <a:effectLst/>
                        </a:rPr>
                        <a:t>;</a:t>
                      </a: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o-RO" sz="1400" b="0" dirty="0">
                          <a:effectLst/>
                        </a:rPr>
                        <a:t>explorarea eficientă a </a:t>
                      </a:r>
                      <a:r>
                        <a:rPr lang="ro-RO" sz="1400" b="0" i="1" dirty="0">
                          <a:effectLst/>
                        </a:rPr>
                        <a:t>strategiilor de învățare</a:t>
                      </a:r>
                      <a:r>
                        <a:rPr lang="ro-RO" sz="1400" b="0" dirty="0">
                          <a:effectLst/>
                        </a:rPr>
                        <a:t>;</a:t>
                      </a: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o-RO" sz="1400" b="0" i="1" dirty="0">
                          <a:effectLst/>
                        </a:rPr>
                        <a:t>învățarea integrată, </a:t>
                      </a:r>
                      <a:r>
                        <a:rPr lang="ro-RO" sz="1400" b="0" dirty="0">
                          <a:effectLst/>
                        </a:rPr>
                        <a:t>parcurgând tranziții</a:t>
                      </a: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o-RO" sz="1400" b="0" dirty="0">
                          <a:effectLst/>
                        </a:rPr>
                        <a:t>experimentarea </a:t>
                      </a:r>
                      <a:r>
                        <a:rPr lang="ro-RO" sz="1400" b="0" i="1" dirty="0">
                          <a:effectLst/>
                        </a:rPr>
                        <a:t>predării în echipă </a:t>
                      </a:r>
                      <a:r>
                        <a:rPr lang="ro-RO" sz="1400" b="0" dirty="0">
                          <a:effectLst/>
                        </a:rPr>
                        <a:t>(</a:t>
                      </a:r>
                      <a:r>
                        <a:rPr lang="ro-RO" sz="1400" b="1" dirty="0">
                          <a:effectLst/>
                        </a:rPr>
                        <a:t>co-teaching</a:t>
                      </a:r>
                      <a:r>
                        <a:rPr lang="ro-RO" sz="1400" b="0" dirty="0">
                          <a:effectLst/>
                        </a:rPr>
                        <a:t>)</a:t>
                      </a: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o-RO" sz="1400" b="0" i="1" dirty="0">
                          <a:effectLst/>
                        </a:rPr>
                        <a:t>învățarea mixtă </a:t>
                      </a:r>
                      <a:r>
                        <a:rPr lang="ro-RO" sz="1400" b="0" dirty="0">
                          <a:effectLst/>
                        </a:rPr>
                        <a:t>(</a:t>
                      </a:r>
                      <a:r>
                        <a:rPr lang="ro-RO" sz="1400" b="1" dirty="0">
                          <a:effectLst/>
                        </a:rPr>
                        <a:t>blended learning</a:t>
                      </a:r>
                      <a:r>
                        <a:rPr lang="ro-RO" sz="1400" b="0" dirty="0">
                          <a:effectLst/>
                        </a:rPr>
                        <a:t>): utilizarea mijloacelor de învățământ tradiționale </a:t>
                      </a:r>
                      <a:r>
                        <a:rPr lang="ro-RO" sz="1400" b="0" dirty="0" smtClean="0">
                          <a:effectLst/>
                        </a:rPr>
                        <a:t>împreună cu </a:t>
                      </a:r>
                      <a:r>
                        <a:rPr lang="ro-RO" sz="1400" b="0" dirty="0">
                          <a:effectLst/>
                        </a:rPr>
                        <a:t>cele noi (smartphone, laptop)</a:t>
                      </a:r>
                      <a:endParaRPr lang="ro-RO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18" marR="46618" marT="0" marB="0"/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o-RO" sz="1400" b="0" dirty="0">
                          <a:effectLst/>
                        </a:rPr>
                        <a:t>utilizarea metodelor ce permit cooperarea în predare;</a:t>
                      </a: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o-RO" sz="1400" b="0" dirty="0">
                          <a:effectLst/>
                        </a:rPr>
                        <a:t>formarea de grupuri care permit învățarea flexibilă;</a:t>
                      </a: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o-RO" sz="1400" b="0" dirty="0">
                          <a:effectLst/>
                        </a:rPr>
                        <a:t>orientarea predării în funcție de dizabilitățile de învățare </a:t>
                      </a: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o-RO" sz="1400" b="0" dirty="0">
                          <a:effectLst/>
                        </a:rPr>
                        <a:t>utilizarea unor abordări pedagogice diverse</a:t>
                      </a: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o-RO" sz="1400" b="0" dirty="0">
                          <a:effectLst/>
                        </a:rPr>
                        <a:t>crearea unor spații care să permită învățarea interdisciplinară (integrated and lifelike learning environment);</a:t>
                      </a: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o-RO" sz="1400" b="0" i="1" dirty="0">
                          <a:effectLst/>
                        </a:rPr>
                        <a:t>predarea mixtă și predarea răsturnată </a:t>
                      </a:r>
                      <a:r>
                        <a:rPr lang="ro-RO" sz="1400" b="0" dirty="0">
                          <a:effectLst/>
                        </a:rPr>
                        <a:t>(</a:t>
                      </a:r>
                      <a:r>
                        <a:rPr lang="ro-RO" sz="1400" b="1" dirty="0">
                          <a:effectLst/>
                        </a:rPr>
                        <a:t>blended and flipped learning</a:t>
                      </a:r>
                      <a:r>
                        <a:rPr lang="ro-RO" sz="1400" b="0" dirty="0">
                          <a:effectLst/>
                        </a:rPr>
                        <a:t>)</a:t>
                      </a: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o-RO" sz="1400" b="0" i="1" dirty="0">
                          <a:effectLst/>
                        </a:rPr>
                        <a:t>evaluarea diferențiată</a:t>
                      </a:r>
                      <a:endParaRPr lang="ro-RO" sz="1400" b="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18" marR="46618" marT="0" marB="0"/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o-RO" sz="1400" b="0" dirty="0">
                          <a:effectLst/>
                        </a:rPr>
                        <a:t>răspunsul flexibil la problemele de învățare;</a:t>
                      </a: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o-RO" sz="1400" b="0" dirty="0">
                          <a:effectLst/>
                        </a:rPr>
                        <a:t>implicarea activă;</a:t>
                      </a: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ro-RO" sz="1400" b="0" dirty="0">
                          <a:effectLst/>
                        </a:rPr>
                        <a:t>derularea unor activități inovative;</a:t>
                      </a: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o-RO" sz="1400" b="0" dirty="0">
                          <a:effectLst/>
                        </a:rPr>
                        <a:t> </a:t>
                      </a:r>
                      <a:endParaRPr lang="ro-RO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18" marR="46618" marT="0" marB="0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o-RO" dirty="0">
                <a:solidFill>
                  <a:srgbClr val="FF0000"/>
                </a:solidFill>
                <a:effectLst/>
              </a:rPr>
              <a:t>Noul tip de predare</a:t>
            </a:r>
            <a:endParaRPr lang="ro-R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140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9135" y="1268760"/>
            <a:ext cx="8229600" cy="5040560"/>
          </a:xfrm>
        </p:spPr>
        <p:txBody>
          <a:bodyPr>
            <a:noAutofit/>
          </a:bodyPr>
          <a:lstStyle/>
          <a:p>
            <a:r>
              <a:rPr lang="ro-RO" sz="2200" b="1" dirty="0" smtClean="0"/>
              <a:t>Pasiune (eng: Care): </a:t>
            </a:r>
            <a:r>
              <a:rPr lang="ro-RO" sz="2200" dirty="0"/>
              <a:t>Profesorul dă elevilor sentimentul că îi iubește cu adevărat; acesta vrea să înțeleagă modul în care elevii se gândesc să răspundă anumitor cerințe și acordă o mare importanță stării de bine a studenților;</a:t>
            </a:r>
          </a:p>
          <a:p>
            <a:r>
              <a:rPr lang="ro-RO" sz="2200" b="1" dirty="0" smtClean="0"/>
              <a:t>Provocare (eng: Challenge): </a:t>
            </a:r>
            <a:r>
              <a:rPr lang="ro-RO" sz="2200" dirty="0"/>
              <a:t>Profesorul solicită elevilor rezolvarea unor sarcini dificile și nu vrea ca aceștia să renunțe ușor; îi învață astfel să își îmbunătățească performanțele;</a:t>
            </a:r>
          </a:p>
          <a:p>
            <a:r>
              <a:rPr lang="ro-RO" sz="2200" b="1" dirty="0" smtClean="0"/>
              <a:t>Clarificare </a:t>
            </a:r>
            <a:r>
              <a:rPr lang="ro-RO" sz="2200" b="1" dirty="0"/>
              <a:t>(eng: </a:t>
            </a:r>
            <a:r>
              <a:rPr lang="ro-RO" sz="2200" b="1" dirty="0" smtClean="0"/>
              <a:t>Clarify): </a:t>
            </a:r>
            <a:r>
              <a:rPr lang="ro-RO" sz="2200" dirty="0"/>
              <a:t>Profesorul explică lucrurile dificile într-un mod ușor de înțeles. Dacă un elev nu înțelege ceva, profesorul reformulează </a:t>
            </a:r>
            <a:r>
              <a:rPr lang="ro-RO" sz="2200" dirty="0" smtClean="0"/>
              <a:t>întrebarea;  profesorul </a:t>
            </a:r>
            <a:r>
              <a:rPr lang="ro-RO" sz="2200" dirty="0"/>
              <a:t>încearcă să înțeleagă nivelul de pregătire și de gândire al elevilor</a:t>
            </a:r>
            <a:r>
              <a:rPr lang="ro-RO" sz="2200" dirty="0" smtClean="0"/>
              <a:t>;</a:t>
            </a:r>
            <a:endParaRPr lang="ro-RO" sz="2200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485428" y="404664"/>
            <a:ext cx="8229600" cy="792088"/>
          </a:xfrm>
          <a:prstGeom prst="rect">
            <a:avLst/>
          </a:prstGeom>
        </p:spPr>
        <p:txBody>
          <a:bodyPr vert="horz" rtlCol="0" anchor="ctr">
            <a:normAutofit fontScale="75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o-RO" dirty="0" smtClean="0">
                <a:solidFill>
                  <a:srgbClr val="FF0000"/>
                </a:solidFill>
              </a:rPr>
              <a:t>Viitorul în domeniul predării presupune:</a:t>
            </a:r>
            <a:endParaRPr lang="ro-R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459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5428" y="836712"/>
            <a:ext cx="8229600" cy="5328592"/>
          </a:xfrm>
        </p:spPr>
        <p:txBody>
          <a:bodyPr>
            <a:noAutofit/>
          </a:bodyPr>
          <a:lstStyle/>
          <a:p>
            <a:r>
              <a:rPr lang="ro-RO" sz="2000" b="1" dirty="0"/>
              <a:t>Captivarea: </a:t>
            </a:r>
            <a:r>
              <a:rPr lang="ro-RO" sz="2000" dirty="0"/>
              <a:t>Profesorul face ca lecțiile să fie interesante plăcute; el caută modalități de a spori atenția și interesul elevilor;</a:t>
            </a:r>
          </a:p>
          <a:p>
            <a:r>
              <a:rPr lang="ro-RO" sz="2000" b="1" dirty="0" smtClean="0"/>
              <a:t>Comunicarea</a:t>
            </a:r>
            <a:r>
              <a:rPr lang="ro-RO" sz="2000" b="1" dirty="0"/>
              <a:t> (eng: </a:t>
            </a:r>
            <a:r>
              <a:rPr lang="ro-RO" sz="2000" b="1" dirty="0" smtClean="0"/>
              <a:t>Confer): </a:t>
            </a:r>
            <a:r>
              <a:rPr lang="ro-RO" sz="2000" dirty="0" smtClean="0"/>
              <a:t>Profesorul </a:t>
            </a:r>
            <a:r>
              <a:rPr lang="ro-RO" sz="2000" dirty="0"/>
              <a:t>interacționează pe deplin cu elevii; cere părerea acestora și le oferă timp pentru a-și exprima ideile, după care răspunde cu respect la ideile transmise și le oferă o opinie;</a:t>
            </a:r>
          </a:p>
          <a:p>
            <a:r>
              <a:rPr lang="ro-RO" sz="2000" b="1" dirty="0"/>
              <a:t>Consolidarea: </a:t>
            </a:r>
            <a:r>
              <a:rPr lang="ro-RO" sz="2000" dirty="0"/>
              <a:t>Profesorul verifică dacă elevii au înțeles noile conținuturi, și le oferă un feedback pentru a-i  ajuta să-și îmbunătățească noile achiziții; oferă un rezumat a ceea ce este </a:t>
            </a:r>
            <a:r>
              <a:rPr lang="ro-RO" sz="2000" dirty="0" smtClean="0"/>
              <a:t>important la </a:t>
            </a:r>
            <a:r>
              <a:rPr lang="ro-RO" sz="2000" dirty="0"/>
              <a:t>sfârșitul orei/timpului afectat;</a:t>
            </a:r>
          </a:p>
          <a:p>
            <a:r>
              <a:rPr lang="ro-RO" sz="2000" b="1" dirty="0"/>
              <a:t>Controlul: </a:t>
            </a:r>
            <a:r>
              <a:rPr lang="ro-RO" sz="2000" dirty="0"/>
              <a:t>Profesorul are control asupra comportamentului elevilor, organizează bine clasa și valorifică pe deplin timpul pe care îl are la dispoziție; acordă o importanță deosebită interacțiunii respectuoase cu elevii.</a:t>
            </a:r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485428" y="260648"/>
            <a:ext cx="8229600" cy="576064"/>
          </a:xfrm>
          <a:prstGeom prst="rect">
            <a:avLst/>
          </a:prstGeom>
        </p:spPr>
        <p:txBody>
          <a:bodyPr vert="horz" rtlCol="0" anchor="ctr">
            <a:normAutofit fontScale="75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o-RO" dirty="0" smtClean="0">
                <a:solidFill>
                  <a:srgbClr val="FF0000"/>
                </a:solidFill>
              </a:rPr>
              <a:t>Viitorul în domeniul predării presupune:</a:t>
            </a:r>
            <a:endParaRPr lang="ro-R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695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ență">
  <a:themeElements>
    <a:clrScheme name="Concurență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ență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ență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886</TotalTime>
  <Words>815</Words>
  <Application>Microsoft Office PowerPoint</Application>
  <PresentationFormat>Expunere pe ecran (4:3)</PresentationFormat>
  <Paragraphs>92</Paragraphs>
  <Slides>9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9</vt:i4>
      </vt:variant>
    </vt:vector>
  </HeadingPairs>
  <TitlesOfParts>
    <vt:vector size="10" baseType="lpstr">
      <vt:lpstr>Concurență</vt:lpstr>
      <vt:lpstr>Viitorul în domeniul predării</vt:lpstr>
      <vt:lpstr>Elementele specifice</vt:lpstr>
      <vt:lpstr>Competenţe  necesare  în  secolul XXI</vt:lpstr>
      <vt:lpstr>Competenţe necesare  în secolul XXI</vt:lpstr>
      <vt:lpstr>Învățarea centrată pe elev presupune:</vt:lpstr>
      <vt:lpstr>Noul tip de învățare</vt:lpstr>
      <vt:lpstr>Noul tip de predare</vt:lpstr>
      <vt:lpstr>Diapozitivul 8</vt:lpstr>
      <vt:lpstr>Diapozitivul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Predare viitorului</dc:title>
  <dc:creator>Gabi</dc:creator>
  <cp:lastModifiedBy>Windows User</cp:lastModifiedBy>
  <cp:revision>40</cp:revision>
  <dcterms:created xsi:type="dcterms:W3CDTF">2017-12-01T19:49:44Z</dcterms:created>
  <dcterms:modified xsi:type="dcterms:W3CDTF">2018-07-22T18:45:47Z</dcterms:modified>
</cp:coreProperties>
</file>