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1" r:id="rId5"/>
    <p:sldId id="260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9.ro/1okr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link.ro/W8Lgi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link.ro/XcXNa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vi-VN" dirty="0"/>
              <a:t>Teoria şi practica instruirii şi evaluării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/>
              <a:t>Cls. a X-a </a:t>
            </a:r>
          </a:p>
          <a:p>
            <a:pPr algn="r"/>
            <a:r>
              <a:rPr lang="en-US" dirty="0"/>
              <a:t>Prof. Radu Florentina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375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4- 3- 2- 1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09800"/>
            <a:ext cx="7265543" cy="353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7902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Obiective operaţionale: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763000" cy="4325112"/>
          </a:xfrm>
        </p:spPr>
        <p:txBody>
          <a:bodyPr>
            <a:normAutofit/>
          </a:bodyPr>
          <a:lstStyle/>
          <a:p>
            <a:r>
              <a:rPr lang="vi-VN" sz="3200" dirty="0"/>
              <a:t>Ob</a:t>
            </a:r>
            <a:r>
              <a:rPr lang="vi-VN" sz="2000" dirty="0"/>
              <a:t>1</a:t>
            </a:r>
            <a:r>
              <a:rPr lang="vi-VN" sz="3200" dirty="0"/>
              <a:t> –  să identifice itemii pedagogici dintr-o probă de evaluare prezentată, caraterizând fiecare categorie şi subcategorie: itemi obiectivi, semiobiectivi şi subiectivi</a:t>
            </a:r>
            <a:endParaRPr lang="en-US" sz="3200" dirty="0"/>
          </a:p>
          <a:p>
            <a:pPr marL="109728" indent="0">
              <a:buNone/>
            </a:pPr>
            <a:endParaRPr lang="en-US" sz="3200" dirty="0"/>
          </a:p>
          <a:p>
            <a:r>
              <a:rPr lang="vi-VN" sz="3200" dirty="0"/>
              <a:t>Ob</a:t>
            </a:r>
            <a:r>
              <a:rPr lang="vi-VN" sz="2000" dirty="0"/>
              <a:t>2</a:t>
            </a:r>
            <a:r>
              <a:rPr lang="vi-VN" sz="3200" dirty="0"/>
              <a:t>  – să proiecteze o probă scrisă de evaluare, corelând tipurile de itemi cu competenţele specifice care urmează a fi evaluate </a:t>
            </a:r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7663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7030A0"/>
                </a:solidFill>
              </a:rPr>
              <a:t>Prezentare prob</a:t>
            </a:r>
            <a:r>
              <a:rPr lang="vi-VN" dirty="0">
                <a:solidFill>
                  <a:srgbClr val="7030A0"/>
                </a:solidFill>
              </a:rPr>
              <a:t>ă</a:t>
            </a:r>
            <a:r>
              <a:rPr lang="en-US" dirty="0">
                <a:solidFill>
                  <a:srgbClr val="7030A0"/>
                </a:solidFill>
              </a:rPr>
              <a:t> de evaluare+ analiz</a:t>
            </a:r>
            <a:r>
              <a:rPr lang="vi-VN" dirty="0">
                <a:solidFill>
                  <a:srgbClr val="7030A0"/>
                </a:solidFill>
              </a:rPr>
              <a:t>ă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7" y="3068638"/>
            <a:ext cx="4048125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017D098-702C-4E04-8065-DE142753C8B6}"/>
              </a:ext>
            </a:extLst>
          </p:cNvPr>
          <p:cNvSpPr/>
          <p:nvPr/>
        </p:nvSpPr>
        <p:spPr>
          <a:xfrm>
            <a:off x="6019800" y="6400800"/>
            <a:ext cx="28956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https://s9.ro/1okr</a:t>
            </a:r>
            <a:r>
              <a:rPr lang="ro-RO" dirty="0">
                <a:solidFill>
                  <a:srgbClr val="00B0F0"/>
                </a:solidFill>
              </a:rPr>
              <a:t>  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13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ACTIVITATE PE GRUPE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2133600"/>
            <a:ext cx="4114800" cy="4325112"/>
          </a:xfrm>
        </p:spPr>
        <p:txBody>
          <a:bodyPr>
            <a:normAutofit lnSpcReduction="10000"/>
          </a:bodyPr>
          <a:lstStyle/>
          <a:p>
            <a:pPr algn="ctr"/>
            <a:r>
              <a:rPr lang="vi-VN" sz="3600" dirty="0"/>
              <a:t>elaborarea unei probe de evaluare, la o disciplină la alegere, la nivelul învăţământului primar</a:t>
            </a:r>
            <a:r>
              <a:rPr lang="en-US" sz="3600" dirty="0"/>
              <a:t>;</a:t>
            </a:r>
            <a:endParaRPr lang="vi-VN" sz="3600" dirty="0"/>
          </a:p>
          <a:p>
            <a:pPr algn="ctr"/>
            <a:r>
              <a:rPr lang="en-US" sz="3600" dirty="0"/>
              <a:t>t</a:t>
            </a:r>
            <a:r>
              <a:rPr lang="vi-VN" sz="3600" dirty="0"/>
              <a:t>imp</a:t>
            </a:r>
            <a:r>
              <a:rPr lang="en-US" sz="3600" dirty="0"/>
              <a:t> </a:t>
            </a:r>
            <a:r>
              <a:rPr lang="vi-VN" sz="3600" dirty="0"/>
              <a:t>de lucru: </a:t>
            </a:r>
            <a:r>
              <a:rPr lang="en-US" sz="3600"/>
              <a:t>15</a:t>
            </a:r>
            <a:r>
              <a:rPr lang="vi-VN" sz="3600"/>
              <a:t> </a:t>
            </a:r>
            <a:r>
              <a:rPr lang="vi-VN" sz="3600" dirty="0"/>
              <a:t>minute.</a:t>
            </a:r>
          </a:p>
          <a:p>
            <a:pPr algn="ctr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7272">
            <a:off x="531414" y="2808680"/>
            <a:ext cx="3810000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74F13F3-0F96-4C11-9173-11410383AF5D}"/>
              </a:ext>
            </a:extLst>
          </p:cNvPr>
          <p:cNvSpPr/>
          <p:nvPr/>
        </p:nvSpPr>
        <p:spPr>
          <a:xfrm>
            <a:off x="304801" y="6153912"/>
            <a:ext cx="3047999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3"/>
              </a:rPr>
              <a:t>https://slink.ro/W8Lgi</a:t>
            </a:r>
            <a:r>
              <a:rPr lang="ro-RO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436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" y="911225"/>
            <a:ext cx="9683496" cy="504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9006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" y="25400"/>
            <a:ext cx="9118599" cy="683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E5D5D67-CD69-4331-85E0-31C6147D0CDA}"/>
              </a:ext>
            </a:extLst>
          </p:cNvPr>
          <p:cNvSpPr/>
          <p:nvPr/>
        </p:nvSpPr>
        <p:spPr>
          <a:xfrm>
            <a:off x="6096000" y="6324600"/>
            <a:ext cx="28956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3"/>
              </a:rPr>
              <a:t>https://slink.ro/XcXNa</a:t>
            </a:r>
            <a:r>
              <a:rPr lang="ro-RO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913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0144" y="609600"/>
            <a:ext cx="84490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400" b="1" dirty="0">
                <a:solidFill>
                  <a:srgbClr val="7030A0"/>
                </a:solidFill>
              </a:rPr>
              <a:t>Bibliografie:</a:t>
            </a:r>
            <a:endParaRPr lang="en-US" sz="2400" dirty="0">
              <a:solidFill>
                <a:srgbClr val="7030A0"/>
              </a:solidFill>
            </a:endParaRPr>
          </a:p>
          <a:p>
            <a:pPr lvl="0"/>
            <a:r>
              <a:rPr lang="fr-FR" sz="2400" dirty="0"/>
              <a:t>I. Cerghit, I. T. Radu, E. Popescu, L. Vlăsceanu, </a:t>
            </a:r>
            <a:r>
              <a:rPr lang="fr-FR" sz="2400" b="1" dirty="0"/>
              <a:t>Didactica, manul pentru clasa a X-a- şcoli normale</a:t>
            </a:r>
            <a:r>
              <a:rPr lang="fr-FR" sz="2400" dirty="0"/>
              <a:t>, EDP, Bucureşti, 1998</a:t>
            </a:r>
            <a:endParaRPr lang="en-US" sz="2400" dirty="0"/>
          </a:p>
          <a:p>
            <a:pPr lvl="0"/>
            <a:r>
              <a:rPr lang="it-IT" sz="2400" dirty="0"/>
              <a:t>M. Ionescu, M. Bocoş, </a:t>
            </a:r>
            <a:r>
              <a:rPr lang="it-IT" sz="2400" b="1" dirty="0"/>
              <a:t>Tratat de didactică modernă</a:t>
            </a:r>
            <a:r>
              <a:rPr lang="it-IT" sz="2400" dirty="0"/>
              <a:t>, Editura Paralele 45, Piteşti, 2009</a:t>
            </a:r>
            <a:endParaRPr lang="en-US" sz="2400" dirty="0"/>
          </a:p>
          <a:p>
            <a:pPr lvl="0"/>
            <a:r>
              <a:rPr lang="it-IT" sz="2400" dirty="0"/>
              <a:t>R. M. Gavrilă, M. Nicolae, </a:t>
            </a:r>
            <a:r>
              <a:rPr lang="it-IT" sz="2400" b="1" dirty="0"/>
              <a:t>ABC-ul organizatorilor grafici</a:t>
            </a:r>
            <a:r>
              <a:rPr lang="it-IT" sz="2400" dirty="0"/>
              <a:t>, DPH, Bucureşti, 2015</a:t>
            </a:r>
            <a:endParaRPr lang="en-US" sz="2400" dirty="0"/>
          </a:p>
          <a:p>
            <a:pPr lvl="0"/>
            <a:r>
              <a:rPr lang="it-IT" sz="2400" dirty="0"/>
              <a:t>M. Manolescu, </a:t>
            </a:r>
            <a:r>
              <a:rPr lang="it-IT" sz="2400" b="1" dirty="0"/>
              <a:t>Evaluarea şcolară- metode, tehnici, instrumente,</a:t>
            </a:r>
            <a:r>
              <a:rPr lang="it-IT" sz="2400" dirty="0"/>
              <a:t> Editura Meteor Press, Bucureşti, 2005;</a:t>
            </a:r>
            <a:endParaRPr lang="en-US" sz="2400" dirty="0"/>
          </a:p>
          <a:p>
            <a:pPr lvl="0"/>
            <a:r>
              <a:rPr lang="it-IT" sz="2400" dirty="0"/>
              <a:t>Ion T. Radu,</a:t>
            </a:r>
            <a:r>
              <a:rPr lang="it-IT" sz="2400" i="1" dirty="0"/>
              <a:t> </a:t>
            </a:r>
            <a:r>
              <a:rPr lang="it-IT" sz="2400" b="1" dirty="0"/>
              <a:t>Evaluarea în procesul didactic, </a:t>
            </a:r>
            <a:r>
              <a:rPr lang="it-IT" sz="2400" dirty="0"/>
              <a:t>EDP, Bucureşti, 2004; </a:t>
            </a:r>
            <a:endParaRPr lang="en-US" sz="2400" dirty="0"/>
          </a:p>
          <a:p>
            <a:pPr lvl="0"/>
            <a:r>
              <a:rPr lang="en-US" sz="2400" b="1" dirty="0"/>
              <a:t>Programa şcolară pentru Disciplipele Pedagogice şi Psihologice,</a:t>
            </a:r>
            <a:r>
              <a:rPr lang="en-US" sz="2400" b="1" i="1" dirty="0"/>
              <a:t> </a:t>
            </a:r>
            <a:r>
              <a:rPr lang="en-US" sz="2400" dirty="0"/>
              <a:t>Bucureşti, 2002</a:t>
            </a:r>
          </a:p>
          <a:p>
            <a:pPr lvl="0"/>
            <a:r>
              <a:rPr lang="en-US" sz="2400" dirty="0"/>
              <a:t>Suport</a:t>
            </a:r>
            <a:r>
              <a:rPr lang="en-US" sz="2400" b="1" dirty="0"/>
              <a:t> </a:t>
            </a:r>
            <a:r>
              <a:rPr lang="pt-BR" sz="2400" dirty="0"/>
              <a:t>de curs pentru cadre didactice </a:t>
            </a:r>
            <a:r>
              <a:rPr lang="fr-FR" sz="2400" dirty="0"/>
              <a:t>- </a:t>
            </a:r>
            <a:r>
              <a:rPr lang="pt-BR" sz="2400" b="1" dirty="0"/>
              <a:t>Facilitator de învățare permanentă în școală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98051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</TotalTime>
  <Words>259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Georgia</vt:lpstr>
      <vt:lpstr>Tahoma</vt:lpstr>
      <vt:lpstr>Times New Roman</vt:lpstr>
      <vt:lpstr>Trebuchet MS</vt:lpstr>
      <vt:lpstr>Wingdings 2</vt:lpstr>
      <vt:lpstr>Urban</vt:lpstr>
      <vt:lpstr>Teoria şi practica instruirii şi evaluării</vt:lpstr>
      <vt:lpstr>4- 3- 2- 1</vt:lpstr>
      <vt:lpstr>Obiective operaţionale:</vt:lpstr>
      <vt:lpstr>Prezentare probă de evaluare+ analiză</vt:lpstr>
      <vt:lpstr>ACTIVITATE PE GRUPE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Flori</dc:creator>
  <cp:lastModifiedBy>Flori</cp:lastModifiedBy>
  <cp:revision>21</cp:revision>
  <dcterms:created xsi:type="dcterms:W3CDTF">2006-08-16T00:00:00Z</dcterms:created>
  <dcterms:modified xsi:type="dcterms:W3CDTF">2022-10-03T19:31:09Z</dcterms:modified>
</cp:coreProperties>
</file>